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02"/>
  </p:notesMasterIdLst>
  <p:sldIdLst>
    <p:sldId id="256" r:id="rId5"/>
    <p:sldId id="341" r:id="rId6"/>
    <p:sldId id="257" r:id="rId7"/>
    <p:sldId id="389" r:id="rId8"/>
    <p:sldId id="349" r:id="rId9"/>
    <p:sldId id="350" r:id="rId10"/>
    <p:sldId id="351" r:id="rId11"/>
    <p:sldId id="352" r:id="rId12"/>
    <p:sldId id="345" r:id="rId13"/>
    <p:sldId id="353" r:id="rId14"/>
    <p:sldId id="391" r:id="rId15"/>
    <p:sldId id="354" r:id="rId16"/>
    <p:sldId id="360" r:id="rId17"/>
    <p:sldId id="270" r:id="rId18"/>
    <p:sldId id="437" r:id="rId19"/>
    <p:sldId id="362" r:id="rId20"/>
    <p:sldId id="272" r:id="rId21"/>
    <p:sldId id="365" r:id="rId22"/>
    <p:sldId id="273" r:id="rId23"/>
    <p:sldId id="409" r:id="rId24"/>
    <p:sldId id="410" r:id="rId25"/>
    <p:sldId id="411" r:id="rId26"/>
    <p:sldId id="412" r:id="rId27"/>
    <p:sldId id="413" r:id="rId28"/>
    <p:sldId id="414" r:id="rId29"/>
    <p:sldId id="415" r:id="rId30"/>
    <p:sldId id="416" r:id="rId31"/>
    <p:sldId id="417" r:id="rId32"/>
    <p:sldId id="418" r:id="rId33"/>
    <p:sldId id="419" r:id="rId34"/>
    <p:sldId id="424" r:id="rId35"/>
    <p:sldId id="420" r:id="rId36"/>
    <p:sldId id="421" r:id="rId37"/>
    <p:sldId id="422" r:id="rId38"/>
    <p:sldId id="423" r:id="rId39"/>
    <p:sldId id="450" r:id="rId40"/>
    <p:sldId id="398" r:id="rId41"/>
    <p:sldId id="403" r:id="rId42"/>
    <p:sldId id="367" r:id="rId43"/>
    <p:sldId id="385" r:id="rId44"/>
    <p:sldId id="386" r:id="rId45"/>
    <p:sldId id="387" r:id="rId46"/>
    <p:sldId id="390" r:id="rId47"/>
    <p:sldId id="304" r:id="rId48"/>
    <p:sldId id="451" r:id="rId49"/>
    <p:sldId id="307" r:id="rId50"/>
    <p:sldId id="306" r:id="rId51"/>
    <p:sldId id="314" r:id="rId52"/>
    <p:sldId id="315" r:id="rId53"/>
    <p:sldId id="316" r:id="rId54"/>
    <p:sldId id="318" r:id="rId55"/>
    <p:sldId id="319" r:id="rId56"/>
    <p:sldId id="320" r:id="rId57"/>
    <p:sldId id="321" r:id="rId58"/>
    <p:sldId id="322" r:id="rId59"/>
    <p:sldId id="323" r:id="rId60"/>
    <p:sldId id="325" r:id="rId61"/>
    <p:sldId id="326" r:id="rId62"/>
    <p:sldId id="328" r:id="rId63"/>
    <p:sldId id="452" r:id="rId64"/>
    <p:sldId id="388" r:id="rId65"/>
    <p:sldId id="331" r:id="rId66"/>
    <p:sldId id="458" r:id="rId67"/>
    <p:sldId id="332" r:id="rId68"/>
    <p:sldId id="333" r:id="rId69"/>
    <p:sldId id="334" r:id="rId70"/>
    <p:sldId id="335" r:id="rId71"/>
    <p:sldId id="426" r:id="rId72"/>
    <p:sldId id="425" r:id="rId73"/>
    <p:sldId id="427" r:id="rId74"/>
    <p:sldId id="336" r:id="rId75"/>
    <p:sldId id="456" r:id="rId76"/>
    <p:sldId id="457" r:id="rId77"/>
    <p:sldId id="375" r:id="rId78"/>
    <p:sldId id="430" r:id="rId79"/>
    <p:sldId id="429" r:id="rId80"/>
    <p:sldId id="455" r:id="rId81"/>
    <p:sldId id="431" r:id="rId82"/>
    <p:sldId id="432" r:id="rId83"/>
    <p:sldId id="433" r:id="rId84"/>
    <p:sldId id="434" r:id="rId85"/>
    <p:sldId id="436" r:id="rId86"/>
    <p:sldId id="395" r:id="rId87"/>
    <p:sldId id="438" r:id="rId88"/>
    <p:sldId id="439" r:id="rId89"/>
    <p:sldId id="440" r:id="rId90"/>
    <p:sldId id="441" r:id="rId91"/>
    <p:sldId id="442" r:id="rId92"/>
    <p:sldId id="443" r:id="rId93"/>
    <p:sldId id="444" r:id="rId94"/>
    <p:sldId id="445" r:id="rId95"/>
    <p:sldId id="446" r:id="rId96"/>
    <p:sldId id="447" r:id="rId97"/>
    <p:sldId id="448" r:id="rId98"/>
    <p:sldId id="449" r:id="rId99"/>
    <p:sldId id="453" r:id="rId100"/>
    <p:sldId id="454" r:id="rId1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71977" autoAdjust="0"/>
  </p:normalViewPr>
  <p:slideViewPr>
    <p:cSldViewPr snapToGrid="0">
      <p:cViewPr varScale="1">
        <p:scale>
          <a:sx n="58" d="100"/>
          <a:sy n="58" d="100"/>
        </p:scale>
        <p:origin x="13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7E26D-1997-4488-937A-C134D3D5375B}" type="datetimeFigureOut">
              <a:rPr lang="en-US" smtClean="0"/>
              <a:t>7/17/2020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4EC9C-EECF-47EB-8A9C-529E8EC0BA06}" type="slidenum">
              <a:rPr lang="en-US" smtClean="0"/>
              <a:t>‹Nº›</a:t>
            </a:fld>
            <a:endParaRPr lang="en-US"/>
          </a:p>
        </p:txBody>
      </p:sp>
    </p:spTree>
    <p:extLst>
      <p:ext uri="{BB962C8B-B14F-4D97-AF65-F5344CB8AC3E}">
        <p14:creationId xmlns:p14="http://schemas.microsoft.com/office/powerpoint/2010/main" val="222441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AF4EC9C-EECF-47EB-8A9C-529E8EC0BA06}" type="slidenum">
              <a:rPr lang="en-US" smtClean="0"/>
              <a:t>2</a:t>
            </a:fld>
            <a:endParaRPr lang="en-US"/>
          </a:p>
        </p:txBody>
      </p:sp>
    </p:spTree>
    <p:extLst>
      <p:ext uri="{BB962C8B-B14F-4D97-AF65-F5344CB8AC3E}">
        <p14:creationId xmlns:p14="http://schemas.microsoft.com/office/powerpoint/2010/main" val="2909863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14</a:t>
            </a:fld>
            <a:endParaRPr lang="en-US" dirty="0"/>
          </a:p>
        </p:txBody>
      </p:sp>
    </p:spTree>
    <p:extLst>
      <p:ext uri="{BB962C8B-B14F-4D97-AF65-F5344CB8AC3E}">
        <p14:creationId xmlns:p14="http://schemas.microsoft.com/office/powerpoint/2010/main" val="3616786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15</a:t>
            </a:fld>
            <a:endParaRPr lang="en-US" dirty="0"/>
          </a:p>
        </p:txBody>
      </p:sp>
    </p:spTree>
    <p:extLst>
      <p:ext uri="{BB962C8B-B14F-4D97-AF65-F5344CB8AC3E}">
        <p14:creationId xmlns:p14="http://schemas.microsoft.com/office/powerpoint/2010/main" val="28771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17</a:t>
            </a:fld>
            <a:endParaRPr lang="en-US" dirty="0"/>
          </a:p>
        </p:txBody>
      </p:sp>
    </p:spTree>
    <p:extLst>
      <p:ext uri="{BB962C8B-B14F-4D97-AF65-F5344CB8AC3E}">
        <p14:creationId xmlns:p14="http://schemas.microsoft.com/office/powerpoint/2010/main" val="292629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18</a:t>
            </a:fld>
            <a:endParaRPr lang="en-US" dirty="0"/>
          </a:p>
        </p:txBody>
      </p:sp>
    </p:spTree>
    <p:extLst>
      <p:ext uri="{BB962C8B-B14F-4D97-AF65-F5344CB8AC3E}">
        <p14:creationId xmlns:p14="http://schemas.microsoft.com/office/powerpoint/2010/main" val="145603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19</a:t>
            </a:fld>
            <a:endParaRPr lang="en-US" dirty="0"/>
          </a:p>
        </p:txBody>
      </p:sp>
    </p:spTree>
    <p:extLst>
      <p:ext uri="{BB962C8B-B14F-4D97-AF65-F5344CB8AC3E}">
        <p14:creationId xmlns:p14="http://schemas.microsoft.com/office/powerpoint/2010/main" val="2376115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21</a:t>
            </a:fld>
            <a:endParaRPr lang="en-US" dirty="0"/>
          </a:p>
        </p:txBody>
      </p:sp>
    </p:spTree>
    <p:extLst>
      <p:ext uri="{BB962C8B-B14F-4D97-AF65-F5344CB8AC3E}">
        <p14:creationId xmlns:p14="http://schemas.microsoft.com/office/powerpoint/2010/main" val="152453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22</a:t>
            </a:fld>
            <a:endParaRPr lang="en-US" dirty="0"/>
          </a:p>
        </p:txBody>
      </p:sp>
    </p:spTree>
    <p:extLst>
      <p:ext uri="{BB962C8B-B14F-4D97-AF65-F5344CB8AC3E}">
        <p14:creationId xmlns:p14="http://schemas.microsoft.com/office/powerpoint/2010/main" val="77380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23</a:t>
            </a:fld>
            <a:endParaRPr lang="en-US" dirty="0"/>
          </a:p>
        </p:txBody>
      </p:sp>
    </p:spTree>
    <p:extLst>
      <p:ext uri="{BB962C8B-B14F-4D97-AF65-F5344CB8AC3E}">
        <p14:creationId xmlns:p14="http://schemas.microsoft.com/office/powerpoint/2010/main" val="1893031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24</a:t>
            </a:fld>
            <a:endParaRPr lang="en-US" dirty="0"/>
          </a:p>
        </p:txBody>
      </p:sp>
    </p:spTree>
    <p:extLst>
      <p:ext uri="{BB962C8B-B14F-4D97-AF65-F5344CB8AC3E}">
        <p14:creationId xmlns:p14="http://schemas.microsoft.com/office/powerpoint/2010/main" val="2218562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25</a:t>
            </a:fld>
            <a:endParaRPr lang="en-US" dirty="0"/>
          </a:p>
        </p:txBody>
      </p:sp>
    </p:spTree>
    <p:extLst>
      <p:ext uri="{BB962C8B-B14F-4D97-AF65-F5344CB8AC3E}">
        <p14:creationId xmlns:p14="http://schemas.microsoft.com/office/powerpoint/2010/main" val="168469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BCA28-9AF3-4EB2-AF53-D7BEB2E64376}" type="slidenum">
              <a:rPr lang="en-US" smtClean="0"/>
              <a:t>5</a:t>
            </a:fld>
            <a:endParaRPr lang="en-US" dirty="0"/>
          </a:p>
        </p:txBody>
      </p:sp>
    </p:spTree>
    <p:extLst>
      <p:ext uri="{BB962C8B-B14F-4D97-AF65-F5344CB8AC3E}">
        <p14:creationId xmlns:p14="http://schemas.microsoft.com/office/powerpoint/2010/main" val="684673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26</a:t>
            </a:fld>
            <a:endParaRPr lang="en-US" dirty="0"/>
          </a:p>
        </p:txBody>
      </p:sp>
    </p:spTree>
    <p:extLst>
      <p:ext uri="{BB962C8B-B14F-4D97-AF65-F5344CB8AC3E}">
        <p14:creationId xmlns:p14="http://schemas.microsoft.com/office/powerpoint/2010/main" val="2965759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27</a:t>
            </a:fld>
            <a:endParaRPr lang="en-US" dirty="0"/>
          </a:p>
        </p:txBody>
      </p:sp>
    </p:spTree>
    <p:extLst>
      <p:ext uri="{BB962C8B-B14F-4D97-AF65-F5344CB8AC3E}">
        <p14:creationId xmlns:p14="http://schemas.microsoft.com/office/powerpoint/2010/main" val="121369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28</a:t>
            </a:fld>
            <a:endParaRPr lang="en-US" dirty="0"/>
          </a:p>
        </p:txBody>
      </p:sp>
    </p:spTree>
    <p:extLst>
      <p:ext uri="{BB962C8B-B14F-4D97-AF65-F5344CB8AC3E}">
        <p14:creationId xmlns:p14="http://schemas.microsoft.com/office/powerpoint/2010/main" val="66349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29</a:t>
            </a:fld>
            <a:endParaRPr lang="en-US" dirty="0"/>
          </a:p>
        </p:txBody>
      </p:sp>
    </p:spTree>
    <p:extLst>
      <p:ext uri="{BB962C8B-B14F-4D97-AF65-F5344CB8AC3E}">
        <p14:creationId xmlns:p14="http://schemas.microsoft.com/office/powerpoint/2010/main" val="1197665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30</a:t>
            </a:fld>
            <a:endParaRPr lang="en-US" dirty="0"/>
          </a:p>
        </p:txBody>
      </p:sp>
    </p:spTree>
    <p:extLst>
      <p:ext uri="{BB962C8B-B14F-4D97-AF65-F5344CB8AC3E}">
        <p14:creationId xmlns:p14="http://schemas.microsoft.com/office/powerpoint/2010/main" val="1335691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31</a:t>
            </a:fld>
            <a:endParaRPr lang="en-US" dirty="0"/>
          </a:p>
        </p:txBody>
      </p:sp>
    </p:spTree>
    <p:extLst>
      <p:ext uri="{BB962C8B-B14F-4D97-AF65-F5344CB8AC3E}">
        <p14:creationId xmlns:p14="http://schemas.microsoft.com/office/powerpoint/2010/main" val="87984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32</a:t>
            </a:fld>
            <a:endParaRPr lang="en-US" dirty="0"/>
          </a:p>
        </p:txBody>
      </p:sp>
    </p:spTree>
    <p:extLst>
      <p:ext uri="{BB962C8B-B14F-4D97-AF65-F5344CB8AC3E}">
        <p14:creationId xmlns:p14="http://schemas.microsoft.com/office/powerpoint/2010/main" val="3541077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33</a:t>
            </a:fld>
            <a:endParaRPr lang="en-US" dirty="0"/>
          </a:p>
        </p:txBody>
      </p:sp>
    </p:spTree>
    <p:extLst>
      <p:ext uri="{BB962C8B-B14F-4D97-AF65-F5344CB8AC3E}">
        <p14:creationId xmlns:p14="http://schemas.microsoft.com/office/powerpoint/2010/main" val="4205801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34</a:t>
            </a:fld>
            <a:endParaRPr lang="en-US" dirty="0"/>
          </a:p>
        </p:txBody>
      </p:sp>
    </p:spTree>
    <p:extLst>
      <p:ext uri="{BB962C8B-B14F-4D97-AF65-F5344CB8AC3E}">
        <p14:creationId xmlns:p14="http://schemas.microsoft.com/office/powerpoint/2010/main" val="3026964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35</a:t>
            </a:fld>
            <a:endParaRPr lang="en-US" dirty="0"/>
          </a:p>
        </p:txBody>
      </p:sp>
    </p:spTree>
    <p:extLst>
      <p:ext uri="{BB962C8B-B14F-4D97-AF65-F5344CB8AC3E}">
        <p14:creationId xmlns:p14="http://schemas.microsoft.com/office/powerpoint/2010/main" val="286414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AF4EC9C-EECF-47EB-8A9C-529E8EC0BA06}" type="slidenum">
              <a:rPr lang="en-US" smtClean="0"/>
              <a:t>6</a:t>
            </a:fld>
            <a:endParaRPr lang="en-US"/>
          </a:p>
        </p:txBody>
      </p:sp>
    </p:spTree>
    <p:extLst>
      <p:ext uri="{BB962C8B-B14F-4D97-AF65-F5344CB8AC3E}">
        <p14:creationId xmlns:p14="http://schemas.microsoft.com/office/powerpoint/2010/main" val="2504146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63436-96E8-4B2B-885C-0BF3BB33494F}" type="slidenum">
              <a:rPr lang="en-US" smtClean="0"/>
              <a:t>36</a:t>
            </a:fld>
            <a:endParaRPr lang="en-US" dirty="0"/>
          </a:p>
        </p:txBody>
      </p:sp>
    </p:spTree>
    <p:extLst>
      <p:ext uri="{BB962C8B-B14F-4D97-AF65-F5344CB8AC3E}">
        <p14:creationId xmlns:p14="http://schemas.microsoft.com/office/powerpoint/2010/main" val="1872908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37</a:t>
            </a:fld>
            <a:endParaRPr lang="en-US" dirty="0"/>
          </a:p>
        </p:txBody>
      </p:sp>
    </p:spTree>
    <p:extLst>
      <p:ext uri="{BB962C8B-B14F-4D97-AF65-F5344CB8AC3E}">
        <p14:creationId xmlns:p14="http://schemas.microsoft.com/office/powerpoint/2010/main" val="2732041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38</a:t>
            </a:fld>
            <a:endParaRPr lang="en-US" dirty="0"/>
          </a:p>
        </p:txBody>
      </p:sp>
    </p:spTree>
    <p:extLst>
      <p:ext uri="{BB962C8B-B14F-4D97-AF65-F5344CB8AC3E}">
        <p14:creationId xmlns:p14="http://schemas.microsoft.com/office/powerpoint/2010/main" val="2182283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AF4EC9C-EECF-47EB-8A9C-529E8EC0BA06}" type="slidenum">
              <a:rPr lang="en-US" smtClean="0"/>
              <a:t>41</a:t>
            </a:fld>
            <a:endParaRPr lang="en-US"/>
          </a:p>
        </p:txBody>
      </p:sp>
    </p:spTree>
    <p:extLst>
      <p:ext uri="{BB962C8B-B14F-4D97-AF65-F5344CB8AC3E}">
        <p14:creationId xmlns:p14="http://schemas.microsoft.com/office/powerpoint/2010/main" val="1111204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44</a:t>
            </a:fld>
            <a:endParaRPr lang="en-US" dirty="0"/>
          </a:p>
        </p:txBody>
      </p:sp>
    </p:spTree>
    <p:extLst>
      <p:ext uri="{BB962C8B-B14F-4D97-AF65-F5344CB8AC3E}">
        <p14:creationId xmlns:p14="http://schemas.microsoft.com/office/powerpoint/2010/main" val="3253249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45</a:t>
            </a:fld>
            <a:endParaRPr lang="en-US" dirty="0"/>
          </a:p>
        </p:txBody>
      </p:sp>
    </p:spTree>
    <p:extLst>
      <p:ext uri="{BB962C8B-B14F-4D97-AF65-F5344CB8AC3E}">
        <p14:creationId xmlns:p14="http://schemas.microsoft.com/office/powerpoint/2010/main" val="3937349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46</a:t>
            </a:fld>
            <a:endParaRPr lang="en-US" dirty="0"/>
          </a:p>
        </p:txBody>
      </p:sp>
    </p:spTree>
    <p:extLst>
      <p:ext uri="{BB962C8B-B14F-4D97-AF65-F5344CB8AC3E}">
        <p14:creationId xmlns:p14="http://schemas.microsoft.com/office/powerpoint/2010/main" val="1462082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47</a:t>
            </a:fld>
            <a:endParaRPr lang="en-US" dirty="0"/>
          </a:p>
        </p:txBody>
      </p:sp>
    </p:spTree>
    <p:extLst>
      <p:ext uri="{BB962C8B-B14F-4D97-AF65-F5344CB8AC3E}">
        <p14:creationId xmlns:p14="http://schemas.microsoft.com/office/powerpoint/2010/main" val="2177111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48</a:t>
            </a:fld>
            <a:endParaRPr lang="en-US" dirty="0"/>
          </a:p>
        </p:txBody>
      </p:sp>
    </p:spTree>
    <p:extLst>
      <p:ext uri="{BB962C8B-B14F-4D97-AF65-F5344CB8AC3E}">
        <p14:creationId xmlns:p14="http://schemas.microsoft.com/office/powerpoint/2010/main" val="2720465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49</a:t>
            </a:fld>
            <a:endParaRPr lang="en-US" dirty="0"/>
          </a:p>
        </p:txBody>
      </p:sp>
    </p:spTree>
    <p:extLst>
      <p:ext uri="{BB962C8B-B14F-4D97-AF65-F5344CB8AC3E}">
        <p14:creationId xmlns:p14="http://schemas.microsoft.com/office/powerpoint/2010/main" val="258238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BCA28-9AF3-4EB2-AF53-D7BEB2E64376}" type="slidenum">
              <a:rPr lang="en-US" smtClean="0"/>
              <a:t>7</a:t>
            </a:fld>
            <a:endParaRPr lang="en-US" dirty="0"/>
          </a:p>
        </p:txBody>
      </p:sp>
    </p:spTree>
    <p:extLst>
      <p:ext uri="{BB962C8B-B14F-4D97-AF65-F5344CB8AC3E}">
        <p14:creationId xmlns:p14="http://schemas.microsoft.com/office/powerpoint/2010/main" val="1504036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50</a:t>
            </a:fld>
            <a:endParaRPr lang="en-US" dirty="0"/>
          </a:p>
        </p:txBody>
      </p:sp>
    </p:spTree>
    <p:extLst>
      <p:ext uri="{BB962C8B-B14F-4D97-AF65-F5344CB8AC3E}">
        <p14:creationId xmlns:p14="http://schemas.microsoft.com/office/powerpoint/2010/main" val="2318167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51</a:t>
            </a:fld>
            <a:endParaRPr lang="en-US" dirty="0"/>
          </a:p>
        </p:txBody>
      </p:sp>
    </p:spTree>
    <p:extLst>
      <p:ext uri="{BB962C8B-B14F-4D97-AF65-F5344CB8AC3E}">
        <p14:creationId xmlns:p14="http://schemas.microsoft.com/office/powerpoint/2010/main" val="2736977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52</a:t>
            </a:fld>
            <a:endParaRPr lang="en-US" dirty="0"/>
          </a:p>
        </p:txBody>
      </p:sp>
    </p:spTree>
    <p:extLst>
      <p:ext uri="{BB962C8B-B14F-4D97-AF65-F5344CB8AC3E}">
        <p14:creationId xmlns:p14="http://schemas.microsoft.com/office/powerpoint/2010/main" val="1229543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53</a:t>
            </a:fld>
            <a:endParaRPr lang="en-US" dirty="0"/>
          </a:p>
        </p:txBody>
      </p:sp>
    </p:spTree>
    <p:extLst>
      <p:ext uri="{BB962C8B-B14F-4D97-AF65-F5344CB8AC3E}">
        <p14:creationId xmlns:p14="http://schemas.microsoft.com/office/powerpoint/2010/main" val="3181199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54</a:t>
            </a:fld>
            <a:endParaRPr lang="en-US" dirty="0"/>
          </a:p>
        </p:txBody>
      </p:sp>
    </p:spTree>
    <p:extLst>
      <p:ext uri="{BB962C8B-B14F-4D97-AF65-F5344CB8AC3E}">
        <p14:creationId xmlns:p14="http://schemas.microsoft.com/office/powerpoint/2010/main" val="2467837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55</a:t>
            </a:fld>
            <a:endParaRPr lang="en-US" dirty="0"/>
          </a:p>
        </p:txBody>
      </p:sp>
    </p:spTree>
    <p:extLst>
      <p:ext uri="{BB962C8B-B14F-4D97-AF65-F5344CB8AC3E}">
        <p14:creationId xmlns:p14="http://schemas.microsoft.com/office/powerpoint/2010/main" val="2868561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56</a:t>
            </a:fld>
            <a:endParaRPr lang="en-US" dirty="0"/>
          </a:p>
        </p:txBody>
      </p:sp>
    </p:spTree>
    <p:extLst>
      <p:ext uri="{BB962C8B-B14F-4D97-AF65-F5344CB8AC3E}">
        <p14:creationId xmlns:p14="http://schemas.microsoft.com/office/powerpoint/2010/main" val="861625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57</a:t>
            </a:fld>
            <a:endParaRPr lang="en-US" dirty="0"/>
          </a:p>
        </p:txBody>
      </p:sp>
    </p:spTree>
    <p:extLst>
      <p:ext uri="{BB962C8B-B14F-4D97-AF65-F5344CB8AC3E}">
        <p14:creationId xmlns:p14="http://schemas.microsoft.com/office/powerpoint/2010/main" val="1262767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58</a:t>
            </a:fld>
            <a:endParaRPr lang="en-US" dirty="0"/>
          </a:p>
        </p:txBody>
      </p:sp>
    </p:spTree>
    <p:extLst>
      <p:ext uri="{BB962C8B-B14F-4D97-AF65-F5344CB8AC3E}">
        <p14:creationId xmlns:p14="http://schemas.microsoft.com/office/powerpoint/2010/main" val="1778638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59</a:t>
            </a:fld>
            <a:endParaRPr lang="en-US" dirty="0"/>
          </a:p>
        </p:txBody>
      </p:sp>
    </p:spTree>
    <p:extLst>
      <p:ext uri="{BB962C8B-B14F-4D97-AF65-F5344CB8AC3E}">
        <p14:creationId xmlns:p14="http://schemas.microsoft.com/office/powerpoint/2010/main" val="145933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AF4EC9C-EECF-47EB-8A9C-529E8EC0BA06}" type="slidenum">
              <a:rPr lang="en-US" smtClean="0"/>
              <a:t>8</a:t>
            </a:fld>
            <a:endParaRPr lang="en-US"/>
          </a:p>
        </p:txBody>
      </p:sp>
    </p:spTree>
    <p:extLst>
      <p:ext uri="{BB962C8B-B14F-4D97-AF65-F5344CB8AC3E}">
        <p14:creationId xmlns:p14="http://schemas.microsoft.com/office/powerpoint/2010/main" val="1108337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60</a:t>
            </a:fld>
            <a:endParaRPr lang="en-US" dirty="0"/>
          </a:p>
        </p:txBody>
      </p:sp>
    </p:spTree>
    <p:extLst>
      <p:ext uri="{BB962C8B-B14F-4D97-AF65-F5344CB8AC3E}">
        <p14:creationId xmlns:p14="http://schemas.microsoft.com/office/powerpoint/2010/main" val="35325633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62</a:t>
            </a:fld>
            <a:endParaRPr lang="en-US" dirty="0"/>
          </a:p>
        </p:txBody>
      </p:sp>
    </p:spTree>
    <p:extLst>
      <p:ext uri="{BB962C8B-B14F-4D97-AF65-F5344CB8AC3E}">
        <p14:creationId xmlns:p14="http://schemas.microsoft.com/office/powerpoint/2010/main" val="38092929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63</a:t>
            </a:fld>
            <a:endParaRPr lang="en-US" dirty="0"/>
          </a:p>
        </p:txBody>
      </p:sp>
    </p:spTree>
    <p:extLst>
      <p:ext uri="{BB962C8B-B14F-4D97-AF65-F5344CB8AC3E}">
        <p14:creationId xmlns:p14="http://schemas.microsoft.com/office/powerpoint/2010/main" val="2905351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64</a:t>
            </a:fld>
            <a:endParaRPr lang="en-US" dirty="0"/>
          </a:p>
        </p:txBody>
      </p:sp>
    </p:spTree>
    <p:extLst>
      <p:ext uri="{BB962C8B-B14F-4D97-AF65-F5344CB8AC3E}">
        <p14:creationId xmlns:p14="http://schemas.microsoft.com/office/powerpoint/2010/main" val="4146437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65</a:t>
            </a:fld>
            <a:endParaRPr lang="en-US" dirty="0"/>
          </a:p>
        </p:txBody>
      </p:sp>
    </p:spTree>
    <p:extLst>
      <p:ext uri="{BB962C8B-B14F-4D97-AF65-F5344CB8AC3E}">
        <p14:creationId xmlns:p14="http://schemas.microsoft.com/office/powerpoint/2010/main" val="29171065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66</a:t>
            </a:fld>
            <a:endParaRPr lang="en-US" dirty="0"/>
          </a:p>
        </p:txBody>
      </p:sp>
    </p:spTree>
    <p:extLst>
      <p:ext uri="{BB962C8B-B14F-4D97-AF65-F5344CB8AC3E}">
        <p14:creationId xmlns:p14="http://schemas.microsoft.com/office/powerpoint/2010/main" val="34513642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67</a:t>
            </a:fld>
            <a:endParaRPr lang="en-US" dirty="0"/>
          </a:p>
        </p:txBody>
      </p:sp>
    </p:spTree>
    <p:extLst>
      <p:ext uri="{BB962C8B-B14F-4D97-AF65-F5344CB8AC3E}">
        <p14:creationId xmlns:p14="http://schemas.microsoft.com/office/powerpoint/2010/main" val="196446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68</a:t>
            </a:fld>
            <a:endParaRPr lang="en-US" dirty="0"/>
          </a:p>
        </p:txBody>
      </p:sp>
    </p:spTree>
    <p:extLst>
      <p:ext uri="{BB962C8B-B14F-4D97-AF65-F5344CB8AC3E}">
        <p14:creationId xmlns:p14="http://schemas.microsoft.com/office/powerpoint/2010/main" val="7356802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69</a:t>
            </a:fld>
            <a:endParaRPr lang="en-US" dirty="0"/>
          </a:p>
        </p:txBody>
      </p:sp>
    </p:spTree>
    <p:extLst>
      <p:ext uri="{BB962C8B-B14F-4D97-AF65-F5344CB8AC3E}">
        <p14:creationId xmlns:p14="http://schemas.microsoft.com/office/powerpoint/2010/main" val="6470170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70</a:t>
            </a:fld>
            <a:endParaRPr lang="en-US" dirty="0"/>
          </a:p>
        </p:txBody>
      </p:sp>
    </p:spTree>
    <p:extLst>
      <p:ext uri="{BB962C8B-B14F-4D97-AF65-F5344CB8AC3E}">
        <p14:creationId xmlns:p14="http://schemas.microsoft.com/office/powerpoint/2010/main" val="194129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BCA28-9AF3-4EB2-AF53-D7BEB2E64376}" type="slidenum">
              <a:rPr lang="en-US" smtClean="0"/>
              <a:t>9</a:t>
            </a:fld>
            <a:endParaRPr lang="en-US" dirty="0"/>
          </a:p>
        </p:txBody>
      </p:sp>
    </p:spTree>
    <p:extLst>
      <p:ext uri="{BB962C8B-B14F-4D97-AF65-F5344CB8AC3E}">
        <p14:creationId xmlns:p14="http://schemas.microsoft.com/office/powerpoint/2010/main" val="38229158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71</a:t>
            </a:fld>
            <a:endParaRPr lang="en-US" dirty="0"/>
          </a:p>
        </p:txBody>
      </p:sp>
    </p:spTree>
    <p:extLst>
      <p:ext uri="{BB962C8B-B14F-4D97-AF65-F5344CB8AC3E}">
        <p14:creationId xmlns:p14="http://schemas.microsoft.com/office/powerpoint/2010/main" val="38528954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72</a:t>
            </a:fld>
            <a:endParaRPr lang="en-US" dirty="0"/>
          </a:p>
        </p:txBody>
      </p:sp>
    </p:spTree>
    <p:extLst>
      <p:ext uri="{BB962C8B-B14F-4D97-AF65-F5344CB8AC3E}">
        <p14:creationId xmlns:p14="http://schemas.microsoft.com/office/powerpoint/2010/main" val="12526636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73</a:t>
            </a:fld>
            <a:endParaRPr lang="en-US" dirty="0"/>
          </a:p>
        </p:txBody>
      </p:sp>
    </p:spTree>
    <p:extLst>
      <p:ext uri="{BB962C8B-B14F-4D97-AF65-F5344CB8AC3E}">
        <p14:creationId xmlns:p14="http://schemas.microsoft.com/office/powerpoint/2010/main" val="40332061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AF4EC9C-EECF-47EB-8A9C-529E8EC0BA06}" type="slidenum">
              <a:rPr lang="en-US" smtClean="0"/>
              <a:t>75</a:t>
            </a:fld>
            <a:endParaRPr lang="en-US"/>
          </a:p>
        </p:txBody>
      </p:sp>
    </p:spTree>
    <p:extLst>
      <p:ext uri="{BB962C8B-B14F-4D97-AF65-F5344CB8AC3E}">
        <p14:creationId xmlns:p14="http://schemas.microsoft.com/office/powerpoint/2010/main" val="41358924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BCA28-9AF3-4EB2-AF53-D7BEB2E64376}" type="slidenum">
              <a:rPr lang="en-US" smtClean="0"/>
              <a:t>80</a:t>
            </a:fld>
            <a:endParaRPr lang="en-US" dirty="0"/>
          </a:p>
        </p:txBody>
      </p:sp>
    </p:spTree>
    <p:extLst>
      <p:ext uri="{BB962C8B-B14F-4D97-AF65-F5344CB8AC3E}">
        <p14:creationId xmlns:p14="http://schemas.microsoft.com/office/powerpoint/2010/main" val="25306000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BCA28-9AF3-4EB2-AF53-D7BEB2E64376}" type="slidenum">
              <a:rPr lang="en-US" smtClean="0"/>
              <a:t>81</a:t>
            </a:fld>
            <a:endParaRPr lang="en-US" dirty="0"/>
          </a:p>
        </p:txBody>
      </p:sp>
    </p:spTree>
    <p:extLst>
      <p:ext uri="{BB962C8B-B14F-4D97-AF65-F5344CB8AC3E}">
        <p14:creationId xmlns:p14="http://schemas.microsoft.com/office/powerpoint/2010/main" val="36755718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63436-96E8-4B2B-885C-0BF3BB33494F}" type="slidenum">
              <a:rPr lang="en-US" smtClean="0"/>
              <a:t>82</a:t>
            </a:fld>
            <a:endParaRPr lang="en-US" dirty="0"/>
          </a:p>
        </p:txBody>
      </p:sp>
    </p:spTree>
    <p:extLst>
      <p:ext uri="{BB962C8B-B14F-4D97-AF65-F5344CB8AC3E}">
        <p14:creationId xmlns:p14="http://schemas.microsoft.com/office/powerpoint/2010/main" val="29902665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63436-96E8-4B2B-885C-0BF3BB33494F}" type="slidenum">
              <a:rPr lang="en-US" smtClean="0"/>
              <a:t>83</a:t>
            </a:fld>
            <a:endParaRPr lang="en-US" dirty="0"/>
          </a:p>
        </p:txBody>
      </p:sp>
    </p:spTree>
    <p:extLst>
      <p:ext uri="{BB962C8B-B14F-4D97-AF65-F5344CB8AC3E}">
        <p14:creationId xmlns:p14="http://schemas.microsoft.com/office/powerpoint/2010/main" val="36479926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88</a:t>
            </a:fld>
            <a:endParaRPr lang="en-US" dirty="0"/>
          </a:p>
        </p:txBody>
      </p:sp>
    </p:spTree>
    <p:extLst>
      <p:ext uri="{BB962C8B-B14F-4D97-AF65-F5344CB8AC3E}">
        <p14:creationId xmlns:p14="http://schemas.microsoft.com/office/powerpoint/2010/main" val="38432243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89</a:t>
            </a:fld>
            <a:endParaRPr lang="en-US" dirty="0"/>
          </a:p>
        </p:txBody>
      </p:sp>
    </p:spTree>
    <p:extLst>
      <p:ext uri="{BB962C8B-B14F-4D97-AF65-F5344CB8AC3E}">
        <p14:creationId xmlns:p14="http://schemas.microsoft.com/office/powerpoint/2010/main" val="269875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BCA28-9AF3-4EB2-AF53-D7BEB2E64376}" type="slidenum">
              <a:rPr lang="en-US" smtClean="0"/>
              <a:t>10</a:t>
            </a:fld>
            <a:endParaRPr lang="en-US" dirty="0"/>
          </a:p>
        </p:txBody>
      </p:sp>
    </p:spTree>
    <p:extLst>
      <p:ext uri="{BB962C8B-B14F-4D97-AF65-F5344CB8AC3E}">
        <p14:creationId xmlns:p14="http://schemas.microsoft.com/office/powerpoint/2010/main" val="36506233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90</a:t>
            </a:fld>
            <a:endParaRPr lang="en-US" dirty="0"/>
          </a:p>
        </p:txBody>
      </p:sp>
    </p:spTree>
    <p:extLst>
      <p:ext uri="{BB962C8B-B14F-4D97-AF65-F5344CB8AC3E}">
        <p14:creationId xmlns:p14="http://schemas.microsoft.com/office/powerpoint/2010/main" val="37787626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91</a:t>
            </a:fld>
            <a:endParaRPr lang="en-US" dirty="0"/>
          </a:p>
        </p:txBody>
      </p:sp>
    </p:spTree>
    <p:extLst>
      <p:ext uri="{BB962C8B-B14F-4D97-AF65-F5344CB8AC3E}">
        <p14:creationId xmlns:p14="http://schemas.microsoft.com/office/powerpoint/2010/main" val="99964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92</a:t>
            </a:fld>
            <a:endParaRPr lang="en-US" dirty="0"/>
          </a:p>
        </p:txBody>
      </p:sp>
    </p:spTree>
    <p:extLst>
      <p:ext uri="{BB962C8B-B14F-4D97-AF65-F5344CB8AC3E}">
        <p14:creationId xmlns:p14="http://schemas.microsoft.com/office/powerpoint/2010/main" val="38302186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93</a:t>
            </a:fld>
            <a:endParaRPr lang="en-US" dirty="0"/>
          </a:p>
        </p:txBody>
      </p:sp>
    </p:spTree>
    <p:extLst>
      <p:ext uri="{BB962C8B-B14F-4D97-AF65-F5344CB8AC3E}">
        <p14:creationId xmlns:p14="http://schemas.microsoft.com/office/powerpoint/2010/main" val="41092900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94</a:t>
            </a:fld>
            <a:endParaRPr lang="en-US" dirty="0"/>
          </a:p>
        </p:txBody>
      </p:sp>
    </p:spTree>
    <p:extLst>
      <p:ext uri="{BB962C8B-B14F-4D97-AF65-F5344CB8AC3E}">
        <p14:creationId xmlns:p14="http://schemas.microsoft.com/office/powerpoint/2010/main" val="17126836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02042-B30B-4DF0-BB4E-C0D2707C6BFE}" type="slidenum">
              <a:rPr lang="en-US" smtClean="0"/>
              <a:t>95</a:t>
            </a:fld>
            <a:endParaRPr lang="en-US" dirty="0"/>
          </a:p>
        </p:txBody>
      </p:sp>
    </p:spTree>
    <p:extLst>
      <p:ext uri="{BB962C8B-B14F-4D97-AF65-F5344CB8AC3E}">
        <p14:creationId xmlns:p14="http://schemas.microsoft.com/office/powerpoint/2010/main" val="9117962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DCA60A95-DBFE-4AC5-A2CB-6C12842709F5}" type="slidenum">
              <a:rPr lang="en-US" smtClean="0"/>
              <a:t>96</a:t>
            </a:fld>
            <a:endParaRPr lang="en-US" dirty="0"/>
          </a:p>
        </p:txBody>
      </p:sp>
    </p:spTree>
    <p:extLst>
      <p:ext uri="{BB962C8B-B14F-4D97-AF65-F5344CB8AC3E}">
        <p14:creationId xmlns:p14="http://schemas.microsoft.com/office/powerpoint/2010/main" val="3854442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60A95-DBFE-4AC5-A2CB-6C12842709F5}" type="slidenum">
              <a:rPr lang="en-US" smtClean="0"/>
              <a:t>97</a:t>
            </a:fld>
            <a:endParaRPr lang="en-US" dirty="0"/>
          </a:p>
        </p:txBody>
      </p:sp>
    </p:spTree>
    <p:extLst>
      <p:ext uri="{BB962C8B-B14F-4D97-AF65-F5344CB8AC3E}">
        <p14:creationId xmlns:p14="http://schemas.microsoft.com/office/powerpoint/2010/main" val="99040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BCA28-9AF3-4EB2-AF53-D7BEB2E64376}" type="slidenum">
              <a:rPr lang="en-US" smtClean="0"/>
              <a:t>11</a:t>
            </a:fld>
            <a:endParaRPr lang="en-US" dirty="0"/>
          </a:p>
        </p:txBody>
      </p:sp>
    </p:spTree>
    <p:extLst>
      <p:ext uri="{BB962C8B-B14F-4D97-AF65-F5344CB8AC3E}">
        <p14:creationId xmlns:p14="http://schemas.microsoft.com/office/powerpoint/2010/main" val="312346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BCA28-9AF3-4EB2-AF53-D7BEB2E64376}" type="slidenum">
              <a:rPr lang="en-US" smtClean="0"/>
              <a:t>12</a:t>
            </a:fld>
            <a:endParaRPr lang="en-US" dirty="0"/>
          </a:p>
        </p:txBody>
      </p:sp>
    </p:spTree>
    <p:extLst>
      <p:ext uri="{BB962C8B-B14F-4D97-AF65-F5344CB8AC3E}">
        <p14:creationId xmlns:p14="http://schemas.microsoft.com/office/powerpoint/2010/main" val="818129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hyperlink" Target="https://www.cfrinc.net/cfrblog/in-depth-interviewin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3600" dirty="0" err="1"/>
              <a:t>Introduction</a:t>
            </a:r>
            <a:r>
              <a:rPr lang="es-ES" sz="3600" dirty="0"/>
              <a:t> to </a:t>
            </a:r>
            <a:r>
              <a:rPr lang="es-ES" sz="3600" dirty="0" err="1"/>
              <a:t>Research</a:t>
            </a:r>
            <a:r>
              <a:rPr lang="es-ES" sz="3600" dirty="0"/>
              <a:t> </a:t>
            </a:r>
            <a:r>
              <a:rPr lang="es-ES" sz="3600" dirty="0" err="1"/>
              <a:t>Methods</a:t>
            </a:r>
            <a:r>
              <a:rPr lang="es-ES" sz="3600" dirty="0"/>
              <a:t>: </a:t>
            </a:r>
            <a:r>
              <a:rPr lang="es-ES" sz="3600" dirty="0" err="1"/>
              <a:t>Surveys</a:t>
            </a:r>
            <a:r>
              <a:rPr lang="es-ES" sz="3600" dirty="0"/>
              <a:t>, Interviews, &amp; </a:t>
            </a:r>
            <a:r>
              <a:rPr lang="es-ES" sz="3600" dirty="0" err="1"/>
              <a:t>Focus</a:t>
            </a:r>
            <a:r>
              <a:rPr lang="es-ES" sz="3600" dirty="0"/>
              <a:t> </a:t>
            </a:r>
            <a:r>
              <a:rPr lang="es-ES" sz="3600" dirty="0" err="1"/>
              <a:t>Groups</a:t>
            </a:r>
            <a:r>
              <a:rPr lang="es-ES" sz="3600" dirty="0"/>
              <a:t> </a:t>
            </a:r>
            <a:endParaRPr lang="en-US" sz="3600" dirty="0"/>
          </a:p>
        </p:txBody>
      </p:sp>
      <p:sp>
        <p:nvSpPr>
          <p:cNvPr id="3" name="Subtítulo 2"/>
          <p:cNvSpPr>
            <a:spLocks noGrp="1"/>
          </p:cNvSpPr>
          <p:nvPr>
            <p:ph type="subTitle" idx="1"/>
          </p:nvPr>
        </p:nvSpPr>
        <p:spPr/>
        <p:txBody>
          <a:bodyPr>
            <a:normAutofit lnSpcReduction="10000"/>
          </a:bodyPr>
          <a:lstStyle/>
          <a:p>
            <a:r>
              <a:rPr lang="es-ES" dirty="0"/>
              <a:t>Jessica Tollette, PhD </a:t>
            </a:r>
          </a:p>
          <a:p>
            <a:r>
              <a:rPr lang="es-ES" dirty="0"/>
              <a:t>Comillas Universidad Pontificia </a:t>
            </a:r>
          </a:p>
          <a:p>
            <a:r>
              <a:rPr lang="es-ES" dirty="0" err="1"/>
              <a:t>November</a:t>
            </a:r>
            <a:r>
              <a:rPr lang="es-ES" dirty="0"/>
              <a:t> 7, 2019 </a:t>
            </a:r>
            <a:endParaRPr lang="en-US" dirty="0"/>
          </a:p>
        </p:txBody>
      </p:sp>
    </p:spTree>
    <p:extLst>
      <p:ext uri="{BB962C8B-B14F-4D97-AF65-F5344CB8AC3E}">
        <p14:creationId xmlns:p14="http://schemas.microsoft.com/office/powerpoint/2010/main" val="113290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3563-F15F-45B9-A078-972F500A2168}"/>
              </a:ext>
            </a:extLst>
          </p:cNvPr>
          <p:cNvSpPr>
            <a:spLocks noGrp="1"/>
          </p:cNvSpPr>
          <p:nvPr>
            <p:ph type="title"/>
          </p:nvPr>
        </p:nvSpPr>
        <p:spPr/>
        <p:txBody>
          <a:bodyPr/>
          <a:lstStyle/>
          <a:p>
            <a:r>
              <a:rPr lang="en-US" dirty="0"/>
              <a:t>Research Goals: Descriptive Research </a:t>
            </a:r>
          </a:p>
        </p:txBody>
      </p:sp>
      <p:sp>
        <p:nvSpPr>
          <p:cNvPr id="3" name="Content Placeholder 2">
            <a:extLst>
              <a:ext uri="{FF2B5EF4-FFF2-40B4-BE49-F238E27FC236}">
                <a16:creationId xmlns:a16="http://schemas.microsoft.com/office/drawing/2014/main" id="{40E4D5A8-026E-4EF3-BF58-07F723B02AF0}"/>
              </a:ext>
            </a:extLst>
          </p:cNvPr>
          <p:cNvSpPr>
            <a:spLocks noGrp="1"/>
          </p:cNvSpPr>
          <p:nvPr>
            <p:ph sz="half" idx="1"/>
          </p:nvPr>
        </p:nvSpPr>
        <p:spPr>
          <a:xfrm>
            <a:off x="1298447" y="2560320"/>
            <a:ext cx="9435813" cy="3310128"/>
          </a:xfrm>
        </p:spPr>
        <p:txBody>
          <a:bodyPr>
            <a:normAutofit/>
          </a:bodyPr>
          <a:lstStyle/>
          <a:p>
            <a:r>
              <a:rPr lang="en-US" b="1" dirty="0">
                <a:solidFill>
                  <a:schemeClr val="tx1"/>
                </a:solidFill>
              </a:rPr>
              <a:t>Descriptive research </a:t>
            </a:r>
            <a:r>
              <a:rPr lang="en-US" dirty="0">
                <a:solidFill>
                  <a:schemeClr val="tx2"/>
                </a:solidFill>
              </a:rPr>
              <a:t>documents or describes </a:t>
            </a:r>
            <a:r>
              <a:rPr lang="en-US" sz="2800" dirty="0">
                <a:solidFill>
                  <a:schemeClr val="accent1"/>
                </a:solidFill>
              </a:rPr>
              <a:t>trends, variations, and patterns</a:t>
            </a:r>
            <a:r>
              <a:rPr lang="en-US" dirty="0">
                <a:solidFill>
                  <a:schemeClr val="accent1"/>
                </a:solidFill>
              </a:rPr>
              <a:t> </a:t>
            </a:r>
            <a:r>
              <a:rPr lang="en-US" dirty="0">
                <a:solidFill>
                  <a:schemeClr val="tx2"/>
                </a:solidFill>
              </a:rPr>
              <a:t>of social phenomena.</a:t>
            </a:r>
          </a:p>
          <a:p>
            <a:r>
              <a:rPr lang="en-US" dirty="0">
                <a:solidFill>
                  <a:schemeClr val="tx2"/>
                </a:solidFill>
              </a:rPr>
              <a:t>It can explain </a:t>
            </a:r>
            <a:r>
              <a:rPr lang="en-US" b="1" i="1" dirty="0">
                <a:solidFill>
                  <a:schemeClr val="accent2"/>
                </a:solidFill>
              </a:rPr>
              <a:t>what</a:t>
            </a:r>
            <a:r>
              <a:rPr lang="en-US" dirty="0">
                <a:solidFill>
                  <a:srgbClr val="7030A0"/>
                </a:solidFill>
              </a:rPr>
              <a:t> </a:t>
            </a:r>
            <a:r>
              <a:rPr lang="en-US" sz="2800" dirty="0">
                <a:solidFill>
                  <a:schemeClr val="tx2"/>
                </a:solidFill>
              </a:rPr>
              <a:t>is happening</a:t>
            </a:r>
            <a:r>
              <a:rPr lang="en-US" dirty="0">
                <a:solidFill>
                  <a:schemeClr val="tx2"/>
                </a:solidFill>
              </a:rPr>
              <a:t>, but not necessarily </a:t>
            </a:r>
            <a:r>
              <a:rPr lang="en-US" b="1" i="1" dirty="0">
                <a:solidFill>
                  <a:schemeClr val="accent3"/>
                </a:solidFill>
              </a:rPr>
              <a:t>how</a:t>
            </a:r>
            <a:r>
              <a:rPr lang="en-US" dirty="0">
                <a:solidFill>
                  <a:schemeClr val="tx2"/>
                </a:solidFill>
              </a:rPr>
              <a:t> or </a:t>
            </a:r>
            <a:r>
              <a:rPr lang="en-US" b="1" i="1" dirty="0">
                <a:solidFill>
                  <a:schemeClr val="accent4"/>
                </a:solidFill>
              </a:rPr>
              <a:t>why</a:t>
            </a:r>
            <a:r>
              <a:rPr lang="en-US" i="1" dirty="0">
                <a:solidFill>
                  <a:schemeClr val="tx2"/>
                </a:solidFill>
              </a:rPr>
              <a:t>.</a:t>
            </a:r>
          </a:p>
          <a:p>
            <a:r>
              <a:rPr lang="en-US" dirty="0">
                <a:solidFill>
                  <a:schemeClr val="tx2"/>
                </a:solidFill>
              </a:rPr>
              <a:t>Descriptive research can use either </a:t>
            </a:r>
            <a:r>
              <a:rPr lang="en-US" dirty="0">
                <a:solidFill>
                  <a:srgbClr val="7030A0"/>
                </a:solidFill>
              </a:rPr>
              <a:t>quantitative or qualitative </a:t>
            </a:r>
            <a:r>
              <a:rPr lang="en-US" dirty="0">
                <a:solidFill>
                  <a:schemeClr val="tx2"/>
                </a:solidFill>
              </a:rPr>
              <a:t>methods.</a:t>
            </a:r>
          </a:p>
        </p:txBody>
      </p:sp>
      <p:sp>
        <p:nvSpPr>
          <p:cNvPr id="4" name="Slide Number Placeholder 3"/>
          <p:cNvSpPr>
            <a:spLocks noGrp="1"/>
          </p:cNvSpPr>
          <p:nvPr>
            <p:ph type="sldNum" sz="quarter" idx="12"/>
          </p:nvPr>
        </p:nvSpPr>
        <p:spPr/>
        <p:txBody>
          <a:bodyPr/>
          <a:lstStyle/>
          <a:p>
            <a:fld id="{8EC3B8B8-D441-40BE-8DAA-303FB790781A}" type="slidenum">
              <a:rPr lang="en-US" smtClean="0"/>
              <a:pPr/>
              <a:t>10</a:t>
            </a:fld>
            <a:endParaRPr lang="en-US" dirty="0"/>
          </a:p>
        </p:txBody>
      </p:sp>
    </p:spTree>
    <p:extLst>
      <p:ext uri="{BB962C8B-B14F-4D97-AF65-F5344CB8AC3E}">
        <p14:creationId xmlns:p14="http://schemas.microsoft.com/office/powerpoint/2010/main" val="2494615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3563-F15F-45B9-A078-972F500A2168}"/>
              </a:ext>
            </a:extLst>
          </p:cNvPr>
          <p:cNvSpPr>
            <a:spLocks noGrp="1"/>
          </p:cNvSpPr>
          <p:nvPr>
            <p:ph type="title"/>
          </p:nvPr>
        </p:nvSpPr>
        <p:spPr/>
        <p:txBody>
          <a:bodyPr/>
          <a:lstStyle/>
          <a:p>
            <a:r>
              <a:rPr lang="en-US" dirty="0"/>
              <a:t>Research Goals: Exploratory Research </a:t>
            </a:r>
          </a:p>
        </p:txBody>
      </p:sp>
      <p:sp>
        <p:nvSpPr>
          <p:cNvPr id="3" name="Content Placeholder 2">
            <a:extLst>
              <a:ext uri="{FF2B5EF4-FFF2-40B4-BE49-F238E27FC236}">
                <a16:creationId xmlns:a16="http://schemas.microsoft.com/office/drawing/2014/main" id="{40E4D5A8-026E-4EF3-BF58-07F723B02AF0}"/>
              </a:ext>
            </a:extLst>
          </p:cNvPr>
          <p:cNvSpPr>
            <a:spLocks noGrp="1"/>
          </p:cNvSpPr>
          <p:nvPr>
            <p:ph sz="half" idx="1"/>
          </p:nvPr>
        </p:nvSpPr>
        <p:spPr>
          <a:xfrm>
            <a:off x="1298448" y="2560320"/>
            <a:ext cx="9356300" cy="3310128"/>
          </a:xfrm>
        </p:spPr>
        <p:txBody>
          <a:bodyPr/>
          <a:lstStyle/>
          <a:p>
            <a:r>
              <a:rPr lang="en-US" b="1" dirty="0"/>
              <a:t>Exploratory research </a:t>
            </a:r>
            <a:r>
              <a:rPr lang="en-US" dirty="0"/>
              <a:t>tends to answer </a:t>
            </a:r>
            <a:r>
              <a:rPr lang="en-US" sz="2800" dirty="0">
                <a:solidFill>
                  <a:schemeClr val="accent1"/>
                </a:solidFill>
              </a:rPr>
              <a:t>questions of how</a:t>
            </a:r>
            <a:r>
              <a:rPr lang="en-US" dirty="0"/>
              <a:t>, with the goal of documenting precisely how particular </a:t>
            </a:r>
            <a:r>
              <a:rPr lang="en-US" sz="2800" dirty="0">
                <a:solidFill>
                  <a:schemeClr val="accent1"/>
                </a:solidFill>
              </a:rPr>
              <a:t>processes and dynamics </a:t>
            </a:r>
            <a:r>
              <a:rPr lang="en-US" dirty="0"/>
              <a:t>unfold.</a:t>
            </a:r>
          </a:p>
          <a:p>
            <a:endParaRPr lang="en-US" dirty="0"/>
          </a:p>
          <a:p>
            <a:endParaRPr lang="en-US" dirty="0"/>
          </a:p>
          <a:p>
            <a:r>
              <a:rPr lang="en-US" dirty="0">
                <a:solidFill>
                  <a:srgbClr val="7030A0"/>
                </a:solidFill>
              </a:rPr>
              <a:t>Qualitative</a:t>
            </a:r>
            <a:r>
              <a:rPr lang="en-US" dirty="0"/>
              <a:t> methods are best suited for exploratory research </a:t>
            </a:r>
          </a:p>
        </p:txBody>
      </p:sp>
      <p:sp>
        <p:nvSpPr>
          <p:cNvPr id="4" name="Slide Number Placeholder 3"/>
          <p:cNvSpPr>
            <a:spLocks noGrp="1"/>
          </p:cNvSpPr>
          <p:nvPr>
            <p:ph type="sldNum" sz="quarter" idx="12"/>
          </p:nvPr>
        </p:nvSpPr>
        <p:spPr/>
        <p:txBody>
          <a:bodyPr/>
          <a:lstStyle/>
          <a:p>
            <a:fld id="{8EC3B8B8-D441-40BE-8DAA-303FB790781A}" type="slidenum">
              <a:rPr lang="en-US" smtClean="0"/>
              <a:pPr/>
              <a:t>11</a:t>
            </a:fld>
            <a:endParaRPr lang="en-US" dirty="0"/>
          </a:p>
        </p:txBody>
      </p:sp>
    </p:spTree>
    <p:extLst>
      <p:ext uri="{BB962C8B-B14F-4D97-AF65-F5344CB8AC3E}">
        <p14:creationId xmlns:p14="http://schemas.microsoft.com/office/powerpoint/2010/main" val="279226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3563-F15F-45B9-A078-972F500A2168}"/>
              </a:ext>
            </a:extLst>
          </p:cNvPr>
          <p:cNvSpPr>
            <a:spLocks noGrp="1"/>
          </p:cNvSpPr>
          <p:nvPr>
            <p:ph type="title"/>
          </p:nvPr>
        </p:nvSpPr>
        <p:spPr/>
        <p:txBody>
          <a:bodyPr>
            <a:normAutofit/>
          </a:bodyPr>
          <a:lstStyle/>
          <a:p>
            <a:r>
              <a:rPr lang="en-US" dirty="0"/>
              <a:t>Research Goals: Explanatory Research </a:t>
            </a:r>
          </a:p>
        </p:txBody>
      </p:sp>
      <p:sp>
        <p:nvSpPr>
          <p:cNvPr id="3" name="Content Placeholder 2">
            <a:extLst>
              <a:ext uri="{FF2B5EF4-FFF2-40B4-BE49-F238E27FC236}">
                <a16:creationId xmlns:a16="http://schemas.microsoft.com/office/drawing/2014/main" id="{40E4D5A8-026E-4EF3-BF58-07F723B02AF0}"/>
              </a:ext>
            </a:extLst>
          </p:cNvPr>
          <p:cNvSpPr>
            <a:spLocks noGrp="1"/>
          </p:cNvSpPr>
          <p:nvPr>
            <p:ph sz="half" idx="1"/>
          </p:nvPr>
        </p:nvSpPr>
        <p:spPr>
          <a:xfrm>
            <a:off x="1298447" y="2560320"/>
            <a:ext cx="9329795" cy="3310128"/>
          </a:xfrm>
        </p:spPr>
        <p:txBody>
          <a:bodyPr>
            <a:normAutofit/>
          </a:bodyPr>
          <a:lstStyle/>
          <a:p>
            <a:r>
              <a:rPr lang="en-US" b="1" dirty="0"/>
              <a:t>Explanatory research: </a:t>
            </a:r>
            <a:r>
              <a:rPr lang="en-US" dirty="0"/>
              <a:t>documents the </a:t>
            </a:r>
            <a:r>
              <a:rPr lang="en-US" sz="2800" dirty="0">
                <a:solidFill>
                  <a:schemeClr val="accent1"/>
                </a:solidFill>
              </a:rPr>
              <a:t>causes and effects </a:t>
            </a:r>
            <a:r>
              <a:rPr lang="en-US" dirty="0"/>
              <a:t>of social phenomena, addressing </a:t>
            </a:r>
            <a:r>
              <a:rPr lang="en-US" sz="2800" dirty="0">
                <a:solidFill>
                  <a:schemeClr val="accent1"/>
                </a:solidFill>
              </a:rPr>
              <a:t>questions of why</a:t>
            </a:r>
          </a:p>
          <a:p>
            <a:endParaRPr lang="en-US" sz="2800" dirty="0">
              <a:solidFill>
                <a:schemeClr val="accent1"/>
              </a:solidFill>
            </a:endParaRPr>
          </a:p>
          <a:p>
            <a:endParaRPr lang="en-US" sz="2800" dirty="0">
              <a:solidFill>
                <a:schemeClr val="accent1"/>
              </a:solidFill>
            </a:endParaRPr>
          </a:p>
          <a:p>
            <a:r>
              <a:rPr lang="en-US" dirty="0">
                <a:solidFill>
                  <a:srgbClr val="7030A0"/>
                </a:solidFill>
              </a:rPr>
              <a:t>Quantitative</a:t>
            </a:r>
            <a:r>
              <a:rPr lang="en-US" dirty="0"/>
              <a:t> methods are best suited for exploratory research </a:t>
            </a:r>
          </a:p>
          <a:p>
            <a:endParaRPr lang="en-US" dirty="0"/>
          </a:p>
        </p:txBody>
      </p:sp>
      <p:sp>
        <p:nvSpPr>
          <p:cNvPr id="4" name="Slide Number Placeholder 3"/>
          <p:cNvSpPr>
            <a:spLocks noGrp="1"/>
          </p:cNvSpPr>
          <p:nvPr>
            <p:ph type="sldNum" sz="quarter" idx="12"/>
          </p:nvPr>
        </p:nvSpPr>
        <p:spPr/>
        <p:txBody>
          <a:bodyPr/>
          <a:lstStyle/>
          <a:p>
            <a:fld id="{8EC3B8B8-D441-40BE-8DAA-303FB790781A}" type="slidenum">
              <a:rPr lang="en-US" smtClean="0"/>
              <a:pPr/>
              <a:t>12</a:t>
            </a:fld>
            <a:endParaRPr lang="en-US" dirty="0"/>
          </a:p>
        </p:txBody>
      </p:sp>
    </p:spTree>
    <p:extLst>
      <p:ext uri="{BB962C8B-B14F-4D97-AF65-F5344CB8AC3E}">
        <p14:creationId xmlns:p14="http://schemas.microsoft.com/office/powerpoint/2010/main" val="377633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Introduction</a:t>
            </a:r>
            <a:r>
              <a:rPr lang="es-ES" dirty="0"/>
              <a:t> to </a:t>
            </a:r>
            <a:r>
              <a:rPr lang="es-ES" dirty="0" err="1"/>
              <a:t>Survey</a:t>
            </a:r>
            <a:r>
              <a:rPr lang="es-ES" dirty="0"/>
              <a:t> </a:t>
            </a:r>
            <a:r>
              <a:rPr lang="es-ES" dirty="0" err="1"/>
              <a:t>Research</a:t>
            </a:r>
            <a:r>
              <a:rPr lang="es-ES" dirty="0"/>
              <a:t> </a:t>
            </a:r>
            <a:endParaRPr lang="en-US" dirty="0"/>
          </a:p>
        </p:txBody>
      </p:sp>
      <p:sp>
        <p:nvSpPr>
          <p:cNvPr id="3" name="Marcador de texto 2"/>
          <p:cNvSpPr>
            <a:spLocks noGrp="1"/>
          </p:cNvSpPr>
          <p:nvPr>
            <p:ph type="body" idx="1"/>
          </p:nvPr>
        </p:nvSpPr>
        <p:spPr/>
        <p:txBody>
          <a:bodyPr/>
          <a:lstStyle/>
          <a:p>
            <a:r>
              <a:rPr lang="es-ES" dirty="0" err="1"/>
              <a:t>What</a:t>
            </a:r>
            <a:r>
              <a:rPr lang="es-ES" dirty="0"/>
              <a:t> are </a:t>
            </a:r>
            <a:r>
              <a:rPr lang="es-ES" dirty="0" err="1"/>
              <a:t>surveys</a:t>
            </a:r>
            <a:r>
              <a:rPr lang="es-ES" dirty="0"/>
              <a:t>? </a:t>
            </a:r>
            <a:r>
              <a:rPr lang="es-ES" dirty="0" err="1"/>
              <a:t>What</a:t>
            </a:r>
            <a:r>
              <a:rPr lang="es-ES" dirty="0"/>
              <a:t> can </a:t>
            </a:r>
            <a:r>
              <a:rPr lang="es-ES" dirty="0" err="1"/>
              <a:t>they</a:t>
            </a:r>
            <a:r>
              <a:rPr lang="es-ES" dirty="0"/>
              <a:t> do? </a:t>
            </a:r>
            <a:r>
              <a:rPr lang="es-ES" dirty="0" err="1"/>
              <a:t>What</a:t>
            </a:r>
            <a:r>
              <a:rPr lang="es-ES" dirty="0"/>
              <a:t> </a:t>
            </a:r>
            <a:r>
              <a:rPr lang="es-ES" dirty="0" err="1"/>
              <a:t>types</a:t>
            </a:r>
            <a:r>
              <a:rPr lang="es-ES" dirty="0"/>
              <a:t> of </a:t>
            </a:r>
            <a:r>
              <a:rPr lang="es-ES" dirty="0" err="1"/>
              <a:t>surveys</a:t>
            </a:r>
            <a:r>
              <a:rPr lang="es-ES" dirty="0"/>
              <a:t> are </a:t>
            </a:r>
            <a:r>
              <a:rPr lang="es-ES" dirty="0" err="1"/>
              <a:t>there</a:t>
            </a:r>
            <a:r>
              <a:rPr lang="es-ES" dirty="0"/>
              <a:t>? </a:t>
            </a:r>
            <a:r>
              <a:rPr lang="es-ES" dirty="0" err="1"/>
              <a:t>How</a:t>
            </a:r>
            <a:r>
              <a:rPr lang="es-ES" dirty="0"/>
              <a:t> do I </a:t>
            </a:r>
            <a:r>
              <a:rPr lang="es-ES" dirty="0" err="1"/>
              <a:t>conduct</a:t>
            </a:r>
            <a:r>
              <a:rPr lang="es-ES" dirty="0"/>
              <a:t> </a:t>
            </a:r>
            <a:r>
              <a:rPr lang="es-ES" dirty="0" err="1"/>
              <a:t>survey</a:t>
            </a:r>
            <a:r>
              <a:rPr lang="es-ES" dirty="0"/>
              <a:t> </a:t>
            </a:r>
            <a:r>
              <a:rPr lang="es-ES" dirty="0" err="1"/>
              <a:t>research</a:t>
            </a:r>
            <a:r>
              <a:rPr lang="es-ES" dirty="0"/>
              <a:t>? </a:t>
            </a:r>
            <a:endParaRPr lang="en-US" dirty="0"/>
          </a:p>
        </p:txBody>
      </p:sp>
    </p:spTree>
    <p:extLst>
      <p:ext uri="{BB962C8B-B14F-4D97-AF65-F5344CB8AC3E}">
        <p14:creationId xmlns:p14="http://schemas.microsoft.com/office/powerpoint/2010/main" val="215981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0BEC-3D3E-4354-B54F-F2E865FB9976}"/>
              </a:ext>
            </a:extLst>
          </p:cNvPr>
          <p:cNvSpPr>
            <a:spLocks noGrp="1"/>
          </p:cNvSpPr>
          <p:nvPr>
            <p:ph type="title"/>
          </p:nvPr>
        </p:nvSpPr>
        <p:spPr/>
        <p:txBody>
          <a:bodyPr/>
          <a:lstStyle/>
          <a:p>
            <a:r>
              <a:rPr lang="en-US"/>
              <a:t>What Are Surveys?</a:t>
            </a:r>
            <a:endParaRPr lang="en-US" dirty="0"/>
          </a:p>
        </p:txBody>
      </p:sp>
      <p:sp>
        <p:nvSpPr>
          <p:cNvPr id="3" name="Content Placeholder 2">
            <a:extLst>
              <a:ext uri="{FF2B5EF4-FFF2-40B4-BE49-F238E27FC236}">
                <a16:creationId xmlns:a16="http://schemas.microsoft.com/office/drawing/2014/main" id="{A7523E2E-610C-4CFD-9C1A-9851AE44F17C}"/>
              </a:ext>
            </a:extLst>
          </p:cNvPr>
          <p:cNvSpPr>
            <a:spLocks noGrp="1"/>
          </p:cNvSpPr>
          <p:nvPr>
            <p:ph idx="1"/>
          </p:nvPr>
        </p:nvSpPr>
        <p:spPr/>
        <p:txBody>
          <a:bodyPr/>
          <a:lstStyle/>
          <a:p>
            <a:r>
              <a:rPr lang="en-US" dirty="0"/>
              <a:t>A </a:t>
            </a:r>
            <a:r>
              <a:rPr lang="en-US" b="1" dirty="0">
                <a:solidFill>
                  <a:schemeClr val="accent3"/>
                </a:solidFill>
              </a:rPr>
              <a:t>survey</a:t>
            </a:r>
            <a:r>
              <a:rPr lang="en-US" dirty="0"/>
              <a:t> is a social research method in which researchers ask a sample of individuals to answer a series of questions.</a:t>
            </a:r>
          </a:p>
          <a:p>
            <a:pPr lvl="0"/>
            <a:r>
              <a:rPr lang="en-US" dirty="0"/>
              <a:t>Surveys are highly structured, meaning that they ask prewritten, mostly </a:t>
            </a:r>
            <a:r>
              <a:rPr lang="en-US" b="1" dirty="0">
                <a:solidFill>
                  <a:schemeClr val="accent4"/>
                </a:solidFill>
              </a:rPr>
              <a:t>closed-ended</a:t>
            </a:r>
            <a:r>
              <a:rPr lang="en-US" dirty="0"/>
              <a:t> questions with fixed response options.</a:t>
            </a:r>
          </a:p>
        </p:txBody>
      </p:sp>
      <p:sp>
        <p:nvSpPr>
          <p:cNvPr id="4" name="Slide Number Placeholder 3"/>
          <p:cNvSpPr>
            <a:spLocks noGrp="1"/>
          </p:cNvSpPr>
          <p:nvPr>
            <p:ph type="sldNum" sz="quarter" idx="12"/>
          </p:nvPr>
        </p:nvSpPr>
        <p:spPr/>
        <p:txBody>
          <a:bodyPr/>
          <a:lstStyle/>
          <a:p>
            <a:fld id="{B35CEF3E-7540-464E-9BFD-4DB656D25118}" type="slidenum">
              <a:rPr lang="en-US" smtClean="0"/>
              <a:pPr/>
              <a:t>14</a:t>
            </a:fld>
            <a:endParaRPr lang="en-US" dirty="0"/>
          </a:p>
        </p:txBody>
      </p:sp>
    </p:spTree>
    <p:extLst>
      <p:ext uri="{BB962C8B-B14F-4D97-AF65-F5344CB8AC3E}">
        <p14:creationId xmlns:p14="http://schemas.microsoft.com/office/powerpoint/2010/main" val="422726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0BEC-3D3E-4354-B54F-F2E865FB9976}"/>
              </a:ext>
            </a:extLst>
          </p:cNvPr>
          <p:cNvSpPr>
            <a:spLocks noGrp="1"/>
          </p:cNvSpPr>
          <p:nvPr>
            <p:ph type="title"/>
          </p:nvPr>
        </p:nvSpPr>
        <p:spPr/>
        <p:txBody>
          <a:bodyPr/>
          <a:lstStyle/>
          <a:p>
            <a:r>
              <a:rPr lang="en-US" dirty="0"/>
              <a:t>What Are Surveys Used For?</a:t>
            </a:r>
          </a:p>
        </p:txBody>
      </p:sp>
      <p:sp>
        <p:nvSpPr>
          <p:cNvPr id="3" name="Content Placeholder 2">
            <a:extLst>
              <a:ext uri="{FF2B5EF4-FFF2-40B4-BE49-F238E27FC236}">
                <a16:creationId xmlns:a16="http://schemas.microsoft.com/office/drawing/2014/main" id="{A7523E2E-610C-4CFD-9C1A-9851AE44F17C}"/>
              </a:ext>
            </a:extLst>
          </p:cNvPr>
          <p:cNvSpPr>
            <a:spLocks noGrp="1"/>
          </p:cNvSpPr>
          <p:nvPr>
            <p:ph idx="1"/>
          </p:nvPr>
        </p:nvSpPr>
        <p:spPr/>
        <p:txBody>
          <a:bodyPr/>
          <a:lstStyle/>
          <a:p>
            <a:r>
              <a:rPr lang="en-US" dirty="0"/>
              <a:t>Surveys allow social researchers to </a:t>
            </a:r>
            <a:r>
              <a:rPr lang="en-US" b="1" dirty="0">
                <a:solidFill>
                  <a:schemeClr val="accent3"/>
                </a:solidFill>
              </a:rPr>
              <a:t>test hypotheses</a:t>
            </a:r>
            <a:r>
              <a:rPr lang="en-US" dirty="0"/>
              <a:t>, explore </a:t>
            </a:r>
            <a:r>
              <a:rPr lang="en-US" b="1" dirty="0">
                <a:solidFill>
                  <a:schemeClr val="accent4"/>
                </a:solidFill>
              </a:rPr>
              <a:t>subgroup differences </a:t>
            </a:r>
            <a:r>
              <a:rPr lang="en-US" dirty="0"/>
              <a:t>in attitudes and opinions, document </a:t>
            </a:r>
            <a:r>
              <a:rPr lang="en-US" b="1" dirty="0">
                <a:solidFill>
                  <a:schemeClr val="accent2"/>
                </a:solidFill>
              </a:rPr>
              <a:t>patterns of stability and change</a:t>
            </a:r>
            <a:r>
              <a:rPr lang="en-US" dirty="0"/>
              <a:t> over time, and </a:t>
            </a:r>
            <a:r>
              <a:rPr lang="en-US" b="1" dirty="0">
                <a:solidFill>
                  <a:srgbClr val="7030A0"/>
                </a:solidFill>
              </a:rPr>
              <a:t>develop theories </a:t>
            </a:r>
            <a:r>
              <a:rPr lang="en-US" dirty="0"/>
              <a:t>of human behavior.</a:t>
            </a:r>
          </a:p>
        </p:txBody>
      </p:sp>
      <p:sp>
        <p:nvSpPr>
          <p:cNvPr id="4" name="Slide Number Placeholder 3"/>
          <p:cNvSpPr>
            <a:spLocks noGrp="1"/>
          </p:cNvSpPr>
          <p:nvPr>
            <p:ph type="sldNum" sz="quarter" idx="12"/>
          </p:nvPr>
        </p:nvSpPr>
        <p:spPr/>
        <p:txBody>
          <a:bodyPr/>
          <a:lstStyle/>
          <a:p>
            <a:fld id="{B35CEF3E-7540-464E-9BFD-4DB656D25118}" type="slidenum">
              <a:rPr lang="en-US" smtClean="0"/>
              <a:pPr/>
              <a:t>15</a:t>
            </a:fld>
            <a:endParaRPr lang="en-US" dirty="0"/>
          </a:p>
        </p:txBody>
      </p:sp>
    </p:spTree>
    <p:extLst>
      <p:ext uri="{BB962C8B-B14F-4D97-AF65-F5344CB8AC3E}">
        <p14:creationId xmlns:p14="http://schemas.microsoft.com/office/powerpoint/2010/main" val="103397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Survey</a:t>
            </a:r>
            <a:r>
              <a:rPr lang="es-ES" dirty="0"/>
              <a:t> </a:t>
            </a:r>
            <a:r>
              <a:rPr lang="es-ES" dirty="0" err="1"/>
              <a:t>Design</a:t>
            </a:r>
            <a:r>
              <a:rPr lang="es-ES" dirty="0"/>
              <a:t> </a:t>
            </a:r>
            <a:endParaRPr lang="en-US" dirty="0"/>
          </a:p>
        </p:txBody>
      </p:sp>
      <p:sp>
        <p:nvSpPr>
          <p:cNvPr id="3" name="Marcador de texto 2"/>
          <p:cNvSpPr>
            <a:spLocks noGrp="1"/>
          </p:cNvSpPr>
          <p:nvPr>
            <p:ph type="body" idx="1"/>
          </p:nvPr>
        </p:nvSpPr>
        <p:spPr/>
        <p:txBody>
          <a:bodyPr/>
          <a:lstStyle/>
          <a:p>
            <a:r>
              <a:rPr lang="es-ES" dirty="0"/>
              <a:t>Cross-</a:t>
            </a:r>
            <a:r>
              <a:rPr lang="es-ES" dirty="0" err="1"/>
              <a:t>sectional</a:t>
            </a:r>
            <a:r>
              <a:rPr lang="es-ES" dirty="0"/>
              <a:t> v. Longitudinal </a:t>
            </a:r>
            <a:endParaRPr lang="en-US" dirty="0"/>
          </a:p>
        </p:txBody>
      </p:sp>
    </p:spTree>
    <p:extLst>
      <p:ext uri="{BB962C8B-B14F-4D97-AF65-F5344CB8AC3E}">
        <p14:creationId xmlns:p14="http://schemas.microsoft.com/office/powerpoint/2010/main" val="132829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9362-3319-436F-B9FF-5D1C5937E33A}"/>
              </a:ext>
            </a:extLst>
          </p:cNvPr>
          <p:cNvSpPr>
            <a:spLocks noGrp="1"/>
          </p:cNvSpPr>
          <p:nvPr>
            <p:ph type="title"/>
          </p:nvPr>
        </p:nvSpPr>
        <p:spPr/>
        <p:txBody>
          <a:bodyPr>
            <a:normAutofit fontScale="90000"/>
          </a:bodyPr>
          <a:lstStyle/>
          <a:p>
            <a:r>
              <a:rPr lang="en-US" dirty="0"/>
              <a:t>Cross-Sectional Versus Longitudinal Designs</a:t>
            </a:r>
          </a:p>
        </p:txBody>
      </p:sp>
      <p:sp>
        <p:nvSpPr>
          <p:cNvPr id="3" name="Content Placeholder 2">
            <a:extLst>
              <a:ext uri="{FF2B5EF4-FFF2-40B4-BE49-F238E27FC236}">
                <a16:creationId xmlns:a16="http://schemas.microsoft.com/office/drawing/2014/main" id="{8B36295F-693F-40AC-B6A2-4FB4291A8872}"/>
              </a:ext>
            </a:extLst>
          </p:cNvPr>
          <p:cNvSpPr>
            <a:spLocks noGrp="1"/>
          </p:cNvSpPr>
          <p:nvPr>
            <p:ph idx="1"/>
          </p:nvPr>
        </p:nvSpPr>
        <p:spPr/>
        <p:txBody>
          <a:bodyPr>
            <a:normAutofit lnSpcReduction="10000"/>
          </a:bodyPr>
          <a:lstStyle/>
          <a:p>
            <a:r>
              <a:rPr lang="en-US" b="1" dirty="0">
                <a:solidFill>
                  <a:schemeClr val="accent2"/>
                </a:solidFill>
              </a:rPr>
              <a:t>Cross-sectional surveys</a:t>
            </a:r>
            <a:r>
              <a:rPr lang="en-US" dirty="0">
                <a:solidFill>
                  <a:schemeClr val="accent2"/>
                </a:solidFill>
              </a:rPr>
              <a:t> </a:t>
            </a:r>
            <a:r>
              <a:rPr lang="en-US" dirty="0"/>
              <a:t>are surveys for which data are collected at only one time point.</a:t>
            </a:r>
          </a:p>
          <a:p>
            <a:r>
              <a:rPr lang="en-US" b="1" dirty="0">
                <a:solidFill>
                  <a:schemeClr val="accent5"/>
                </a:solidFill>
              </a:rPr>
              <a:t>Longitudinal surveys</a:t>
            </a:r>
            <a:r>
              <a:rPr lang="en-US" dirty="0">
                <a:solidFill>
                  <a:schemeClr val="accent5"/>
                </a:solidFill>
              </a:rPr>
              <a:t> </a:t>
            </a:r>
            <a:r>
              <a:rPr lang="en-US" dirty="0"/>
              <a:t>are studies in which data are collected at multiple moments in time. </a:t>
            </a:r>
          </a:p>
          <a:p>
            <a:r>
              <a:rPr lang="en-US" dirty="0"/>
              <a:t>Types of longitudinal surveys </a:t>
            </a:r>
          </a:p>
          <a:p>
            <a:pPr lvl="1"/>
            <a:r>
              <a:rPr lang="en-US" b="1" dirty="0">
                <a:solidFill>
                  <a:srgbClr val="7030A0"/>
                </a:solidFill>
              </a:rPr>
              <a:t>Trend studies</a:t>
            </a:r>
            <a:r>
              <a:rPr lang="en-US" b="1" dirty="0"/>
              <a:t>:</a:t>
            </a:r>
            <a:r>
              <a:rPr lang="en-US" dirty="0"/>
              <a:t> data are collected at multiple time points, from </a:t>
            </a:r>
            <a:r>
              <a:rPr lang="en-US" u="sng" dirty="0"/>
              <a:t>different subjects </a:t>
            </a:r>
            <a:r>
              <a:rPr lang="en-US" dirty="0"/>
              <a:t>at each time point but about the same topics or questions.</a:t>
            </a:r>
          </a:p>
          <a:p>
            <a:pPr lvl="1"/>
            <a:r>
              <a:rPr lang="en-US" b="1" dirty="0">
                <a:solidFill>
                  <a:schemeClr val="accent3"/>
                </a:solidFill>
              </a:rPr>
              <a:t>Panel surveys</a:t>
            </a:r>
            <a:r>
              <a:rPr lang="en-US" b="1" dirty="0"/>
              <a:t>:</a:t>
            </a:r>
            <a:r>
              <a:rPr lang="en-US" dirty="0"/>
              <a:t> data are collected on the </a:t>
            </a:r>
            <a:r>
              <a:rPr lang="en-US" u="sng" dirty="0"/>
              <a:t>same subjects </a:t>
            </a:r>
            <a:r>
              <a:rPr lang="en-US" dirty="0"/>
              <a:t>at multiple time points.</a:t>
            </a:r>
          </a:p>
        </p:txBody>
      </p:sp>
      <p:sp>
        <p:nvSpPr>
          <p:cNvPr id="4" name="Slide Number Placeholder 3"/>
          <p:cNvSpPr>
            <a:spLocks noGrp="1"/>
          </p:cNvSpPr>
          <p:nvPr>
            <p:ph type="sldNum" sz="quarter" idx="12"/>
          </p:nvPr>
        </p:nvSpPr>
        <p:spPr/>
        <p:txBody>
          <a:bodyPr/>
          <a:lstStyle/>
          <a:p>
            <a:fld id="{B35CEF3E-7540-464E-9BFD-4DB656D25118}" type="slidenum">
              <a:rPr lang="en-US" smtClean="0"/>
              <a:pPr/>
              <a:t>17</a:t>
            </a:fld>
            <a:endParaRPr lang="en-US" dirty="0"/>
          </a:p>
        </p:txBody>
      </p:sp>
    </p:spTree>
    <p:extLst>
      <p:ext uri="{BB962C8B-B14F-4D97-AF65-F5344CB8AC3E}">
        <p14:creationId xmlns:p14="http://schemas.microsoft.com/office/powerpoint/2010/main" val="339797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9362-3319-436F-B9FF-5D1C5937E33A}"/>
              </a:ext>
            </a:extLst>
          </p:cNvPr>
          <p:cNvSpPr>
            <a:spLocks noGrp="1"/>
          </p:cNvSpPr>
          <p:nvPr>
            <p:ph type="title"/>
          </p:nvPr>
        </p:nvSpPr>
        <p:spPr/>
        <p:txBody>
          <a:bodyPr>
            <a:normAutofit/>
          </a:bodyPr>
          <a:lstStyle/>
          <a:p>
            <a:r>
              <a:rPr lang="en-US" dirty="0"/>
              <a:t>Cross-Sectional Designs: Pros &amp; Cons</a:t>
            </a:r>
          </a:p>
        </p:txBody>
      </p:sp>
      <p:sp>
        <p:nvSpPr>
          <p:cNvPr id="3" name="Content Placeholder 2">
            <a:extLst>
              <a:ext uri="{FF2B5EF4-FFF2-40B4-BE49-F238E27FC236}">
                <a16:creationId xmlns:a16="http://schemas.microsoft.com/office/drawing/2014/main" id="{8B36295F-693F-40AC-B6A2-4FB4291A8872}"/>
              </a:ext>
            </a:extLst>
          </p:cNvPr>
          <p:cNvSpPr>
            <a:spLocks noGrp="1"/>
          </p:cNvSpPr>
          <p:nvPr>
            <p:ph idx="1"/>
          </p:nvPr>
        </p:nvSpPr>
        <p:spPr/>
        <p:txBody>
          <a:bodyPr>
            <a:normAutofit/>
          </a:bodyPr>
          <a:lstStyle/>
          <a:p>
            <a:pPr>
              <a:buFont typeface="Wingdings" panose="05000000000000000000" pitchFamily="2" charset="2"/>
              <a:buChar char="ü"/>
            </a:pPr>
            <a:r>
              <a:rPr lang="en-US" dirty="0"/>
              <a:t> Low cost (respondents only contacted once)</a:t>
            </a:r>
          </a:p>
          <a:p>
            <a:pPr>
              <a:buFont typeface="Wingdings" panose="05000000000000000000" pitchFamily="2" charset="2"/>
              <a:buChar char="ü"/>
            </a:pPr>
            <a:r>
              <a:rPr lang="en-US" dirty="0"/>
              <a:t> </a:t>
            </a:r>
            <a:r>
              <a:rPr lang="es-ES" dirty="0" err="1"/>
              <a:t>Easy</a:t>
            </a:r>
            <a:r>
              <a:rPr lang="es-ES" dirty="0"/>
              <a:t> to </a:t>
            </a:r>
            <a:r>
              <a:rPr lang="es-ES" dirty="0" err="1"/>
              <a:t>administer</a:t>
            </a:r>
            <a:r>
              <a:rPr lang="es-ES" dirty="0"/>
              <a:t> </a:t>
            </a:r>
          </a:p>
          <a:p>
            <a:pPr marL="0" indent="0">
              <a:buNone/>
            </a:pPr>
            <a:r>
              <a:rPr lang="es-ES" b="1" dirty="0">
                <a:solidFill>
                  <a:schemeClr val="accent4"/>
                </a:solidFill>
              </a:rPr>
              <a:t>X</a:t>
            </a:r>
            <a:r>
              <a:rPr lang="es-ES" dirty="0"/>
              <a:t> </a:t>
            </a:r>
            <a:r>
              <a:rPr lang="es-ES" dirty="0" err="1"/>
              <a:t>Cannot</a:t>
            </a:r>
            <a:r>
              <a:rPr lang="es-ES" dirty="0"/>
              <a:t> </a:t>
            </a:r>
            <a:r>
              <a:rPr lang="es-ES" dirty="0" err="1"/>
              <a:t>establish</a:t>
            </a:r>
            <a:r>
              <a:rPr lang="es-ES" dirty="0"/>
              <a:t> </a:t>
            </a:r>
            <a:r>
              <a:rPr lang="es-ES" dirty="0" err="1"/>
              <a:t>causality</a:t>
            </a:r>
            <a:r>
              <a:rPr lang="es-ES" dirty="0"/>
              <a:t> </a:t>
            </a:r>
          </a:p>
          <a:p>
            <a:pPr marL="0" indent="0">
              <a:buNone/>
            </a:pPr>
            <a:r>
              <a:rPr lang="es-ES" b="1" dirty="0">
                <a:solidFill>
                  <a:schemeClr val="accent4"/>
                </a:solidFill>
              </a:rPr>
              <a:t>X</a:t>
            </a:r>
            <a:r>
              <a:rPr lang="es-ES" dirty="0"/>
              <a:t> </a:t>
            </a:r>
            <a:r>
              <a:rPr lang="es-ES" dirty="0" err="1"/>
              <a:t>Biases</a:t>
            </a:r>
            <a:r>
              <a:rPr lang="es-ES" dirty="0"/>
              <a:t>: </a:t>
            </a:r>
            <a:r>
              <a:rPr lang="es-ES" dirty="0" err="1"/>
              <a:t>samples</a:t>
            </a:r>
            <a:r>
              <a:rPr lang="es-ES" dirty="0"/>
              <a:t> </a:t>
            </a:r>
            <a:r>
              <a:rPr lang="es-ES" dirty="0" err="1"/>
              <a:t>exclude</a:t>
            </a:r>
            <a:r>
              <a:rPr lang="es-ES" dirty="0"/>
              <a:t> </a:t>
            </a:r>
            <a:r>
              <a:rPr lang="es-ES" dirty="0" err="1"/>
              <a:t>difficult</a:t>
            </a:r>
            <a:r>
              <a:rPr lang="es-ES" dirty="0"/>
              <a:t> to </a:t>
            </a:r>
            <a:r>
              <a:rPr lang="es-ES" dirty="0" err="1"/>
              <a:t>reach</a:t>
            </a:r>
            <a:r>
              <a:rPr lang="es-ES" dirty="0"/>
              <a:t> </a:t>
            </a:r>
            <a:r>
              <a:rPr lang="es-ES" dirty="0" err="1"/>
              <a:t>populations</a:t>
            </a:r>
            <a:endParaRPr lang="es-E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18</a:t>
            </a:fld>
            <a:endParaRPr lang="en-US" dirty="0"/>
          </a:p>
        </p:txBody>
      </p:sp>
    </p:spTree>
    <p:extLst>
      <p:ext uri="{BB962C8B-B14F-4D97-AF65-F5344CB8AC3E}">
        <p14:creationId xmlns:p14="http://schemas.microsoft.com/office/powerpoint/2010/main" val="180586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289C-7A6E-4ABD-95B5-42BC4424E5A4}"/>
              </a:ext>
            </a:extLst>
          </p:cNvPr>
          <p:cNvSpPr>
            <a:spLocks noGrp="1"/>
          </p:cNvSpPr>
          <p:nvPr>
            <p:ph type="title"/>
          </p:nvPr>
        </p:nvSpPr>
        <p:spPr/>
        <p:txBody>
          <a:bodyPr>
            <a:normAutofit/>
          </a:bodyPr>
          <a:lstStyle/>
          <a:p>
            <a:r>
              <a:rPr lang="en-US" dirty="0"/>
              <a:t>Longitudinal Designs: Pros &amp; Cons</a:t>
            </a:r>
          </a:p>
        </p:txBody>
      </p:sp>
      <p:sp>
        <p:nvSpPr>
          <p:cNvPr id="4" name="Slide Number Placeholder 3"/>
          <p:cNvSpPr>
            <a:spLocks noGrp="1"/>
          </p:cNvSpPr>
          <p:nvPr>
            <p:ph type="sldNum" sz="quarter" idx="12"/>
          </p:nvPr>
        </p:nvSpPr>
        <p:spPr/>
        <p:txBody>
          <a:bodyPr/>
          <a:lstStyle/>
          <a:p>
            <a:fld id="{B35CEF3E-7540-464E-9BFD-4DB656D25118}" type="slidenum">
              <a:rPr lang="en-US" smtClean="0"/>
              <a:pPr/>
              <a:t>19</a:t>
            </a:fld>
            <a:endParaRPr lang="en-US" dirty="0"/>
          </a:p>
        </p:txBody>
      </p:sp>
      <p:sp>
        <p:nvSpPr>
          <p:cNvPr id="5" name="Content Placeholder 2">
            <a:extLst>
              <a:ext uri="{FF2B5EF4-FFF2-40B4-BE49-F238E27FC236}">
                <a16:creationId xmlns:a16="http://schemas.microsoft.com/office/drawing/2014/main" id="{8B36295F-693F-40AC-B6A2-4FB4291A8872}"/>
              </a:ext>
            </a:extLst>
          </p:cNvPr>
          <p:cNvSpPr txBox="1">
            <a:spLocks/>
          </p:cNvSpPr>
          <p:nvPr/>
        </p:nvSpPr>
        <p:spPr>
          <a:xfrm>
            <a:off x="1295401" y="2556932"/>
            <a:ext cx="9601196" cy="3318936"/>
          </a:xfrm>
          <a:prstGeom prst="rect">
            <a:avLst/>
          </a:prstGeom>
        </p:spPr>
        <p:txBody>
          <a:bodyPr>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anose="05000000000000000000" pitchFamily="2" charset="2"/>
              <a:buChar char="ü"/>
            </a:pPr>
            <a:r>
              <a:rPr lang="en-US" dirty="0"/>
              <a:t>well suited to see how people change over time </a:t>
            </a:r>
          </a:p>
          <a:p>
            <a:pPr>
              <a:buFont typeface="Wingdings" panose="05000000000000000000" pitchFamily="2" charset="2"/>
              <a:buChar char="ü"/>
            </a:pPr>
            <a:r>
              <a:rPr lang="es-ES" dirty="0"/>
              <a:t> can </a:t>
            </a:r>
            <a:r>
              <a:rPr lang="es-ES" dirty="0" err="1"/>
              <a:t>establish</a:t>
            </a:r>
            <a:r>
              <a:rPr lang="es-ES" dirty="0"/>
              <a:t> </a:t>
            </a:r>
            <a:r>
              <a:rPr lang="es-ES" dirty="0" err="1"/>
              <a:t>causality</a:t>
            </a:r>
            <a:r>
              <a:rPr lang="es-ES" dirty="0"/>
              <a:t> - </a:t>
            </a:r>
            <a:r>
              <a:rPr lang="es-ES" dirty="0" err="1"/>
              <a:t>measures</a:t>
            </a:r>
            <a:r>
              <a:rPr lang="es-ES" dirty="0"/>
              <a:t> at </a:t>
            </a:r>
            <a:r>
              <a:rPr lang="es-ES" dirty="0" err="1"/>
              <a:t>one</a:t>
            </a:r>
            <a:r>
              <a:rPr lang="es-ES" dirty="0"/>
              <a:t> wave can be </a:t>
            </a:r>
            <a:r>
              <a:rPr lang="es-ES" dirty="0" err="1"/>
              <a:t>used</a:t>
            </a:r>
            <a:r>
              <a:rPr lang="es-ES" dirty="0"/>
              <a:t> to </a:t>
            </a:r>
            <a:r>
              <a:rPr lang="es-ES" dirty="0" err="1"/>
              <a:t>predict</a:t>
            </a:r>
            <a:r>
              <a:rPr lang="es-ES" dirty="0"/>
              <a:t> </a:t>
            </a:r>
            <a:r>
              <a:rPr lang="es-ES" dirty="0" err="1"/>
              <a:t>outcomes</a:t>
            </a:r>
            <a:r>
              <a:rPr lang="es-ES" dirty="0"/>
              <a:t> in </a:t>
            </a:r>
            <a:r>
              <a:rPr lang="es-ES" dirty="0" err="1"/>
              <a:t>the</a:t>
            </a:r>
            <a:r>
              <a:rPr lang="es-ES" dirty="0"/>
              <a:t> </a:t>
            </a:r>
            <a:r>
              <a:rPr lang="es-ES" dirty="0" err="1"/>
              <a:t>second</a:t>
            </a:r>
            <a:r>
              <a:rPr lang="es-ES" dirty="0"/>
              <a:t> wave </a:t>
            </a:r>
            <a:endParaRPr lang="en-US" dirty="0"/>
          </a:p>
          <a:p>
            <a:pPr marL="0" indent="0">
              <a:buNone/>
            </a:pPr>
            <a:r>
              <a:rPr lang="es-ES" b="1" dirty="0">
                <a:solidFill>
                  <a:schemeClr val="accent4"/>
                </a:solidFill>
              </a:rPr>
              <a:t>X</a:t>
            </a:r>
            <a:r>
              <a:rPr lang="es-ES" dirty="0">
                <a:solidFill>
                  <a:schemeClr val="accent4"/>
                </a:solidFill>
              </a:rPr>
              <a:t> </a:t>
            </a:r>
            <a:r>
              <a:rPr lang="en-US" dirty="0"/>
              <a:t>high cost as respondents need to be tracked </a:t>
            </a:r>
            <a:endParaRPr lang="es-ES" dirty="0"/>
          </a:p>
          <a:p>
            <a:pPr marL="0" indent="0">
              <a:buNone/>
            </a:pPr>
            <a:r>
              <a:rPr lang="es-ES" b="1" dirty="0">
                <a:solidFill>
                  <a:schemeClr val="accent4"/>
                </a:solidFill>
              </a:rPr>
              <a:t>X</a:t>
            </a:r>
            <a:r>
              <a:rPr lang="es-ES" dirty="0">
                <a:solidFill>
                  <a:schemeClr val="accent4"/>
                </a:solidFill>
              </a:rPr>
              <a:t> </a:t>
            </a:r>
            <a:r>
              <a:rPr lang="es-ES" dirty="0" err="1"/>
              <a:t>difficult</a:t>
            </a:r>
            <a:r>
              <a:rPr lang="es-ES" dirty="0"/>
              <a:t> to </a:t>
            </a:r>
            <a:r>
              <a:rPr lang="es-ES" dirty="0" err="1"/>
              <a:t>administer</a:t>
            </a:r>
            <a:r>
              <a:rPr lang="es-ES" dirty="0"/>
              <a:t> </a:t>
            </a:r>
            <a:r>
              <a:rPr lang="es-ES" dirty="0" err="1"/>
              <a:t>because</a:t>
            </a:r>
            <a:r>
              <a:rPr lang="es-ES" dirty="0"/>
              <a:t> </a:t>
            </a:r>
            <a:r>
              <a:rPr lang="es-ES" dirty="0" err="1"/>
              <a:t>it</a:t>
            </a:r>
            <a:r>
              <a:rPr lang="es-ES" dirty="0"/>
              <a:t> </a:t>
            </a:r>
            <a:r>
              <a:rPr lang="es-ES" dirty="0" err="1"/>
              <a:t>requires</a:t>
            </a:r>
            <a:r>
              <a:rPr lang="es-ES" dirty="0"/>
              <a:t> </a:t>
            </a:r>
            <a:r>
              <a:rPr lang="es-ES" dirty="0" err="1"/>
              <a:t>follow</a:t>
            </a:r>
            <a:r>
              <a:rPr lang="es-ES" dirty="0"/>
              <a:t> up </a:t>
            </a:r>
            <a:r>
              <a:rPr lang="es-ES" dirty="0" err="1"/>
              <a:t>after</a:t>
            </a:r>
            <a:r>
              <a:rPr lang="es-ES" dirty="0"/>
              <a:t> </a:t>
            </a:r>
            <a:r>
              <a:rPr lang="es-ES" dirty="0" err="1"/>
              <a:t>long</a:t>
            </a:r>
            <a:r>
              <a:rPr lang="es-ES" dirty="0"/>
              <a:t> </a:t>
            </a:r>
            <a:r>
              <a:rPr lang="es-ES" dirty="0" err="1"/>
              <a:t>periods</a:t>
            </a:r>
            <a:r>
              <a:rPr lang="es-ES" dirty="0"/>
              <a:t> of time </a:t>
            </a:r>
          </a:p>
          <a:p>
            <a:pPr marL="0" indent="0">
              <a:buFont typeface="Arial"/>
              <a:buNone/>
            </a:pPr>
            <a:r>
              <a:rPr lang="es-ES" b="1" dirty="0">
                <a:solidFill>
                  <a:schemeClr val="accent4"/>
                </a:solidFill>
              </a:rPr>
              <a:t>X</a:t>
            </a:r>
            <a:r>
              <a:rPr lang="es-ES" dirty="0"/>
              <a:t> </a:t>
            </a:r>
            <a:r>
              <a:rPr lang="es-ES" dirty="0" err="1"/>
              <a:t>Biases</a:t>
            </a:r>
            <a:r>
              <a:rPr lang="es-ES" dirty="0"/>
              <a:t>: </a:t>
            </a:r>
            <a:r>
              <a:rPr lang="es-ES" dirty="0" err="1"/>
              <a:t>samples</a:t>
            </a:r>
            <a:r>
              <a:rPr lang="es-ES" dirty="0"/>
              <a:t> </a:t>
            </a:r>
            <a:r>
              <a:rPr lang="es-ES" dirty="0" err="1"/>
              <a:t>exclude</a:t>
            </a:r>
            <a:r>
              <a:rPr lang="es-ES" dirty="0"/>
              <a:t> </a:t>
            </a:r>
            <a:r>
              <a:rPr lang="es-ES" dirty="0" err="1"/>
              <a:t>difficult</a:t>
            </a:r>
            <a:r>
              <a:rPr lang="es-ES" dirty="0"/>
              <a:t> to </a:t>
            </a:r>
            <a:r>
              <a:rPr lang="es-ES" dirty="0" err="1"/>
              <a:t>reach</a:t>
            </a:r>
            <a:r>
              <a:rPr lang="es-ES" dirty="0"/>
              <a:t> </a:t>
            </a:r>
            <a:r>
              <a:rPr lang="es-ES" dirty="0" err="1"/>
              <a:t>populations</a:t>
            </a:r>
            <a:r>
              <a:rPr lang="es-ES" dirty="0"/>
              <a:t>, </a:t>
            </a:r>
            <a:r>
              <a:rPr lang="es-ES" dirty="0" err="1"/>
              <a:t>loss</a:t>
            </a:r>
            <a:r>
              <a:rPr lang="es-ES" dirty="0"/>
              <a:t> of </a:t>
            </a:r>
            <a:r>
              <a:rPr lang="es-ES" dirty="0" err="1"/>
              <a:t>respondents</a:t>
            </a:r>
            <a:r>
              <a:rPr lang="es-ES" dirty="0"/>
              <a:t> </a:t>
            </a:r>
            <a:r>
              <a:rPr lang="es-ES" dirty="0" err="1"/>
              <a:t>over</a:t>
            </a:r>
            <a:r>
              <a:rPr lang="es-ES" dirty="0"/>
              <a:t> time </a:t>
            </a:r>
          </a:p>
        </p:txBody>
      </p:sp>
    </p:spTree>
    <p:extLst>
      <p:ext uri="{BB962C8B-B14F-4D97-AF65-F5344CB8AC3E}">
        <p14:creationId xmlns:p14="http://schemas.microsoft.com/office/powerpoint/2010/main" val="19769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Introduction</a:t>
            </a:r>
            <a:endParaRPr lang="en-US" dirty="0"/>
          </a:p>
        </p:txBody>
      </p:sp>
      <p:sp>
        <p:nvSpPr>
          <p:cNvPr id="3" name="Marcador de contenido 2"/>
          <p:cNvSpPr>
            <a:spLocks noGrp="1"/>
          </p:cNvSpPr>
          <p:nvPr>
            <p:ph idx="1"/>
          </p:nvPr>
        </p:nvSpPr>
        <p:spPr/>
        <p:txBody>
          <a:bodyPr>
            <a:normAutofit fontScale="92500" lnSpcReduction="10000"/>
          </a:bodyPr>
          <a:lstStyle/>
          <a:p>
            <a:r>
              <a:rPr lang="es-ES" dirty="0" err="1"/>
              <a:t>Qualitative</a:t>
            </a:r>
            <a:r>
              <a:rPr lang="es-ES" dirty="0"/>
              <a:t> </a:t>
            </a:r>
            <a:r>
              <a:rPr lang="es-ES" dirty="0" err="1"/>
              <a:t>Sociologist</a:t>
            </a:r>
            <a:r>
              <a:rPr lang="es-ES" dirty="0"/>
              <a:t> ( PhD, Harvard University)</a:t>
            </a:r>
          </a:p>
          <a:p>
            <a:pPr lvl="1"/>
            <a:r>
              <a:rPr lang="es-ES" dirty="0" err="1"/>
              <a:t>Race</a:t>
            </a:r>
            <a:r>
              <a:rPr lang="es-ES" dirty="0"/>
              <a:t>, </a:t>
            </a:r>
            <a:r>
              <a:rPr lang="es-ES" dirty="0" err="1"/>
              <a:t>Identity</a:t>
            </a:r>
            <a:r>
              <a:rPr lang="es-ES" dirty="0"/>
              <a:t>, </a:t>
            </a:r>
            <a:r>
              <a:rPr lang="es-ES" dirty="0" err="1"/>
              <a:t>Migration</a:t>
            </a:r>
            <a:r>
              <a:rPr lang="es-ES" dirty="0"/>
              <a:t> </a:t>
            </a:r>
            <a:r>
              <a:rPr lang="es-ES" dirty="0" err="1"/>
              <a:t>Scholar</a:t>
            </a:r>
            <a:r>
              <a:rPr lang="es-ES" dirty="0"/>
              <a:t> </a:t>
            </a:r>
          </a:p>
          <a:p>
            <a:pPr lvl="1"/>
            <a:r>
              <a:rPr lang="es-ES" dirty="0"/>
              <a:t>Instructor: </a:t>
            </a:r>
            <a:r>
              <a:rPr lang="es-ES" dirty="0" err="1"/>
              <a:t>Introduction</a:t>
            </a:r>
            <a:r>
              <a:rPr lang="es-ES" dirty="0"/>
              <a:t> to </a:t>
            </a:r>
            <a:r>
              <a:rPr lang="es-ES" dirty="0" err="1"/>
              <a:t>Research</a:t>
            </a:r>
            <a:r>
              <a:rPr lang="es-ES" dirty="0"/>
              <a:t> </a:t>
            </a:r>
            <a:r>
              <a:rPr lang="es-ES" dirty="0" err="1"/>
              <a:t>Methods</a:t>
            </a:r>
            <a:r>
              <a:rPr lang="es-ES" dirty="0"/>
              <a:t> </a:t>
            </a:r>
          </a:p>
          <a:p>
            <a:r>
              <a:rPr lang="es-ES" dirty="0" err="1"/>
              <a:t>Academic</a:t>
            </a:r>
            <a:r>
              <a:rPr lang="es-ES" dirty="0"/>
              <a:t> Director and </a:t>
            </a:r>
            <a:r>
              <a:rPr lang="es-ES" dirty="0" err="1"/>
              <a:t>Professor</a:t>
            </a:r>
            <a:r>
              <a:rPr lang="es-ES" dirty="0"/>
              <a:t> at IE University Madrid </a:t>
            </a:r>
          </a:p>
          <a:p>
            <a:pPr lvl="1"/>
            <a:r>
              <a:rPr lang="es-ES" dirty="0"/>
              <a:t>Bachelor in </a:t>
            </a:r>
            <a:r>
              <a:rPr lang="es-ES" dirty="0" err="1"/>
              <a:t>Behavior</a:t>
            </a:r>
            <a:r>
              <a:rPr lang="es-ES" dirty="0"/>
              <a:t> and Social </a:t>
            </a:r>
            <a:r>
              <a:rPr lang="es-ES" dirty="0" err="1"/>
              <a:t>Sciences</a:t>
            </a:r>
            <a:endParaRPr lang="es-ES" dirty="0"/>
          </a:p>
          <a:p>
            <a:pPr lvl="1"/>
            <a:r>
              <a:rPr lang="es-ES" dirty="0"/>
              <a:t>Instructor: </a:t>
            </a:r>
            <a:r>
              <a:rPr lang="es-ES" dirty="0" err="1"/>
              <a:t>Qualitative</a:t>
            </a:r>
            <a:r>
              <a:rPr lang="es-ES" dirty="0"/>
              <a:t> Tools </a:t>
            </a:r>
            <a:r>
              <a:rPr lang="es-ES" dirty="0" err="1"/>
              <a:t>for</a:t>
            </a:r>
            <a:r>
              <a:rPr lang="es-ES" dirty="0"/>
              <a:t> </a:t>
            </a:r>
            <a:r>
              <a:rPr lang="es-ES" dirty="0" err="1"/>
              <a:t>Studying</a:t>
            </a:r>
            <a:r>
              <a:rPr lang="es-ES" dirty="0"/>
              <a:t> </a:t>
            </a:r>
            <a:r>
              <a:rPr lang="es-ES" dirty="0" err="1"/>
              <a:t>People</a:t>
            </a:r>
            <a:r>
              <a:rPr lang="es-ES" dirty="0"/>
              <a:t> </a:t>
            </a:r>
          </a:p>
          <a:p>
            <a:r>
              <a:rPr lang="es-ES" dirty="0" err="1"/>
              <a:t>Fulbright</a:t>
            </a:r>
            <a:r>
              <a:rPr lang="es-ES" dirty="0"/>
              <a:t> </a:t>
            </a:r>
            <a:r>
              <a:rPr lang="es-ES" dirty="0" err="1"/>
              <a:t>Scholar</a:t>
            </a:r>
            <a:r>
              <a:rPr lang="es-ES" dirty="0"/>
              <a:t> </a:t>
            </a:r>
          </a:p>
          <a:p>
            <a:r>
              <a:rPr lang="es-ES" dirty="0" err="1"/>
              <a:t>Former</a:t>
            </a:r>
            <a:r>
              <a:rPr lang="es-ES" dirty="0"/>
              <a:t> Management </a:t>
            </a:r>
            <a:r>
              <a:rPr lang="es-ES" dirty="0" err="1"/>
              <a:t>Consultant</a:t>
            </a:r>
            <a:r>
              <a:rPr lang="es-ES" dirty="0"/>
              <a:t> (Monitor </a:t>
            </a:r>
            <a:r>
              <a:rPr lang="es-ES" dirty="0" err="1"/>
              <a:t>Deloitte</a:t>
            </a:r>
            <a:r>
              <a:rPr lang="es-ES" dirty="0"/>
              <a:t>) </a:t>
            </a:r>
            <a:endParaRPr lang="en-US" dirty="0"/>
          </a:p>
        </p:txBody>
      </p:sp>
    </p:spTree>
    <p:extLst>
      <p:ext uri="{BB962C8B-B14F-4D97-AF65-F5344CB8AC3E}">
        <p14:creationId xmlns:p14="http://schemas.microsoft.com/office/powerpoint/2010/main" val="177855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Preparing</a:t>
            </a:r>
            <a:r>
              <a:rPr lang="es-ES" dirty="0"/>
              <a:t> </a:t>
            </a:r>
            <a:r>
              <a:rPr lang="es-ES" dirty="0" err="1"/>
              <a:t>Surveys</a:t>
            </a:r>
            <a:r>
              <a:rPr lang="es-ES" dirty="0"/>
              <a:t> </a:t>
            </a:r>
            <a:endParaRPr lang="en-US" dirty="0"/>
          </a:p>
        </p:txBody>
      </p:sp>
    </p:spTree>
    <p:extLst>
      <p:ext uri="{BB962C8B-B14F-4D97-AF65-F5344CB8AC3E}">
        <p14:creationId xmlns:p14="http://schemas.microsoft.com/office/powerpoint/2010/main" val="163008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AAE2-F698-437C-AD09-EFF125D37282}"/>
              </a:ext>
            </a:extLst>
          </p:cNvPr>
          <p:cNvSpPr>
            <a:spLocks noGrp="1"/>
          </p:cNvSpPr>
          <p:nvPr>
            <p:ph type="title"/>
          </p:nvPr>
        </p:nvSpPr>
        <p:spPr/>
        <p:txBody>
          <a:bodyPr>
            <a:normAutofit fontScale="90000"/>
          </a:bodyPr>
          <a:lstStyle/>
          <a:p>
            <a:r>
              <a:rPr lang="en-US"/>
              <a:t>Types of Survey Questions: Closed-Ended Questions</a:t>
            </a:r>
            <a:endParaRPr lang="en-US" dirty="0"/>
          </a:p>
        </p:txBody>
      </p:sp>
      <p:sp>
        <p:nvSpPr>
          <p:cNvPr id="3" name="Content Placeholder 2">
            <a:extLst>
              <a:ext uri="{FF2B5EF4-FFF2-40B4-BE49-F238E27FC236}">
                <a16:creationId xmlns:a16="http://schemas.microsoft.com/office/drawing/2014/main" id="{71F29F29-D9DF-4E96-9F66-5BB4AE799AA8}"/>
              </a:ext>
            </a:extLst>
          </p:cNvPr>
          <p:cNvSpPr>
            <a:spLocks noGrp="1"/>
          </p:cNvSpPr>
          <p:nvPr>
            <p:ph idx="1"/>
          </p:nvPr>
        </p:nvSpPr>
        <p:spPr/>
        <p:txBody>
          <a:bodyPr>
            <a:normAutofit/>
          </a:bodyPr>
          <a:lstStyle/>
          <a:p>
            <a:r>
              <a:rPr lang="en-US" dirty="0"/>
              <a:t>Two types of survey questions: closed-ended and open-ended</a:t>
            </a:r>
          </a:p>
          <a:p>
            <a:r>
              <a:rPr lang="en-US" dirty="0"/>
              <a:t>The most basic type of closed-ended questions is </a:t>
            </a:r>
            <a:r>
              <a:rPr lang="en-US" b="1" dirty="0">
                <a:solidFill>
                  <a:schemeClr val="accent3"/>
                </a:solidFill>
              </a:rPr>
              <a:t>dichotomous</a:t>
            </a:r>
            <a:r>
              <a:rPr lang="en-US" dirty="0"/>
              <a:t>, which requires a simple “yes” or “no” answer.</a:t>
            </a:r>
          </a:p>
          <a:p>
            <a:r>
              <a:rPr lang="en-US" dirty="0"/>
              <a:t>Regardless of the number of response categories, closed-ended questions should always be </a:t>
            </a:r>
            <a:r>
              <a:rPr lang="en-US" b="1" dirty="0">
                <a:solidFill>
                  <a:schemeClr val="accent4"/>
                </a:solidFill>
              </a:rPr>
              <a:t>mutually exclusive</a:t>
            </a:r>
            <a:r>
              <a:rPr lang="en-US" dirty="0">
                <a:solidFill>
                  <a:schemeClr val="accent4"/>
                </a:solidFill>
              </a:rPr>
              <a:t> and </a:t>
            </a:r>
            <a:r>
              <a:rPr lang="en-US" b="1" dirty="0">
                <a:solidFill>
                  <a:schemeClr val="accent4"/>
                </a:solidFill>
              </a:rPr>
              <a:t>exhaustive</a:t>
            </a:r>
            <a:r>
              <a:rPr lang="en-US" b="1" dirty="0"/>
              <a:t>.</a:t>
            </a:r>
            <a:r>
              <a:rPr lang="en-US" dirty="0"/>
              <a:t> </a:t>
            </a:r>
          </a:p>
          <a:p>
            <a:pPr lvl="1"/>
            <a:r>
              <a:rPr lang="es-ES" dirty="0"/>
              <a:t>No </a:t>
            </a:r>
            <a:r>
              <a:rPr lang="es-ES" dirty="0" err="1"/>
              <a:t>overlapping</a:t>
            </a:r>
            <a:r>
              <a:rPr lang="es-ES" dirty="0"/>
              <a:t> </a:t>
            </a:r>
            <a:r>
              <a:rPr lang="es-ES" dirty="0" err="1"/>
              <a:t>categories</a:t>
            </a:r>
            <a:r>
              <a:rPr lang="es-ES" dirty="0"/>
              <a:t> (</a:t>
            </a:r>
            <a:r>
              <a:rPr lang="es-ES" dirty="0" err="1"/>
              <a:t>mutually</a:t>
            </a:r>
            <a:r>
              <a:rPr lang="es-ES" dirty="0"/>
              <a:t> exclusive)</a:t>
            </a:r>
          </a:p>
          <a:p>
            <a:pPr lvl="1"/>
            <a:r>
              <a:rPr lang="es-ES" dirty="0" err="1"/>
              <a:t>Address</a:t>
            </a:r>
            <a:r>
              <a:rPr lang="es-ES" dirty="0"/>
              <a:t> </a:t>
            </a:r>
            <a:r>
              <a:rPr lang="es-ES" dirty="0" err="1"/>
              <a:t>all</a:t>
            </a:r>
            <a:r>
              <a:rPr lang="es-ES" dirty="0"/>
              <a:t> of </a:t>
            </a:r>
            <a:r>
              <a:rPr lang="es-ES" dirty="0" err="1"/>
              <a:t>the</a:t>
            </a:r>
            <a:r>
              <a:rPr lang="es-ES" dirty="0"/>
              <a:t> </a:t>
            </a:r>
            <a:r>
              <a:rPr lang="es-ES" dirty="0" err="1"/>
              <a:t>possible</a:t>
            </a:r>
            <a:r>
              <a:rPr lang="es-ES" dirty="0"/>
              <a:t> responses a </a:t>
            </a:r>
            <a:r>
              <a:rPr lang="es-ES" dirty="0" err="1"/>
              <a:t>respondent</a:t>
            </a:r>
            <a:r>
              <a:rPr lang="es-ES" dirty="0"/>
              <a:t> </a:t>
            </a:r>
            <a:r>
              <a:rPr lang="es-ES" dirty="0" err="1"/>
              <a:t>could</a:t>
            </a:r>
            <a:r>
              <a:rPr lang="es-ES" dirty="0"/>
              <a:t> </a:t>
            </a:r>
            <a:r>
              <a:rPr lang="es-ES" dirty="0" err="1"/>
              <a:t>have</a:t>
            </a:r>
            <a:r>
              <a:rPr lang="es-ES" dirty="0"/>
              <a:t> (</a:t>
            </a:r>
            <a:r>
              <a:rPr lang="es-ES" dirty="0" err="1"/>
              <a:t>exhaustive</a:t>
            </a:r>
            <a:r>
              <a:rPr lang="es-ES" dirty="0"/>
              <a:t>) </a:t>
            </a:r>
          </a:p>
        </p:txBody>
      </p:sp>
      <p:sp>
        <p:nvSpPr>
          <p:cNvPr id="4" name="Slide Number Placeholder 3"/>
          <p:cNvSpPr>
            <a:spLocks noGrp="1"/>
          </p:cNvSpPr>
          <p:nvPr>
            <p:ph type="sldNum" sz="quarter" idx="12"/>
          </p:nvPr>
        </p:nvSpPr>
        <p:spPr/>
        <p:txBody>
          <a:bodyPr/>
          <a:lstStyle/>
          <a:p>
            <a:fld id="{B35CEF3E-7540-464E-9BFD-4DB656D25118}" type="slidenum">
              <a:rPr lang="en-US" smtClean="0"/>
              <a:pPr/>
              <a:t>21</a:t>
            </a:fld>
            <a:endParaRPr lang="en-US" dirty="0"/>
          </a:p>
        </p:txBody>
      </p:sp>
    </p:spTree>
    <p:extLst>
      <p:ext uri="{BB962C8B-B14F-4D97-AF65-F5344CB8AC3E}">
        <p14:creationId xmlns:p14="http://schemas.microsoft.com/office/powerpoint/2010/main" val="352579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72C4-BF1C-46B1-BB7F-F7B39199F782}"/>
              </a:ext>
            </a:extLst>
          </p:cNvPr>
          <p:cNvSpPr>
            <a:spLocks noGrp="1"/>
          </p:cNvSpPr>
          <p:nvPr>
            <p:ph type="title"/>
          </p:nvPr>
        </p:nvSpPr>
        <p:spPr/>
        <p:txBody>
          <a:bodyPr>
            <a:normAutofit fontScale="90000"/>
          </a:bodyPr>
          <a:lstStyle/>
          <a:p>
            <a:r>
              <a:rPr lang="en-US" dirty="0"/>
              <a:t>Types of Survey Questions: Closed-Ended Questions, cont’d.</a:t>
            </a:r>
          </a:p>
        </p:txBody>
      </p:sp>
      <p:sp>
        <p:nvSpPr>
          <p:cNvPr id="3" name="Content Placeholder 2">
            <a:extLst>
              <a:ext uri="{FF2B5EF4-FFF2-40B4-BE49-F238E27FC236}">
                <a16:creationId xmlns:a16="http://schemas.microsoft.com/office/drawing/2014/main" id="{EE0732E8-8A8F-4CA6-BC51-10AFA2BF23EB}"/>
              </a:ext>
            </a:extLst>
          </p:cNvPr>
          <p:cNvSpPr>
            <a:spLocks noGrp="1"/>
          </p:cNvSpPr>
          <p:nvPr>
            <p:ph idx="1"/>
          </p:nvPr>
        </p:nvSpPr>
        <p:spPr>
          <a:xfrm>
            <a:off x="808624" y="2545915"/>
            <a:ext cx="10387534" cy="3423085"/>
          </a:xfrm>
        </p:spPr>
        <p:txBody>
          <a:bodyPr>
            <a:normAutofit fontScale="92500" lnSpcReduction="10000"/>
          </a:bodyPr>
          <a:lstStyle/>
          <a:p>
            <a:r>
              <a:rPr lang="en-US" dirty="0"/>
              <a:t>Closed-ended questions often use rating scales. A common rating scale is the </a:t>
            </a:r>
            <a:r>
              <a:rPr lang="en-US" b="1" dirty="0">
                <a:solidFill>
                  <a:schemeClr val="accent5"/>
                </a:solidFill>
              </a:rPr>
              <a:t>Likert scale</a:t>
            </a:r>
            <a:r>
              <a:rPr lang="en-US" dirty="0"/>
              <a:t>, which captures the respondent’s level of agreement or disagreement with a particular statement.</a:t>
            </a:r>
          </a:p>
          <a:p>
            <a:pPr marL="0" indent="0">
              <a:buNone/>
            </a:pPr>
            <a:endParaRPr lang="es-ES" dirty="0"/>
          </a:p>
          <a:p>
            <a:pPr marL="0" indent="0">
              <a:buNone/>
            </a:pPr>
            <a:endParaRPr lang="es-ES" dirty="0"/>
          </a:p>
          <a:p>
            <a:pPr marL="0" indent="0">
              <a:buNone/>
            </a:pPr>
            <a:endParaRPr lang="en-US" dirty="0"/>
          </a:p>
          <a:p>
            <a:r>
              <a:rPr lang="en-US" dirty="0"/>
              <a:t>Some researchers believe that </a:t>
            </a:r>
            <a:r>
              <a:rPr lang="en-US" b="1" dirty="0">
                <a:solidFill>
                  <a:schemeClr val="accent1"/>
                </a:solidFill>
              </a:rPr>
              <a:t>forced-choice questions</a:t>
            </a:r>
            <a:r>
              <a:rPr lang="en-US" dirty="0">
                <a:solidFill>
                  <a:schemeClr val="accent1"/>
                </a:solidFill>
              </a:rPr>
              <a:t> </a:t>
            </a:r>
            <a:r>
              <a:rPr lang="en-US" dirty="0"/>
              <a:t>produce the best quality data.</a:t>
            </a:r>
          </a:p>
          <a:p>
            <a:pPr lvl="1"/>
            <a:r>
              <a:rPr lang="es-ES" dirty="0"/>
              <a:t>No “neutral” “</a:t>
            </a:r>
            <a:r>
              <a:rPr lang="es-ES" dirty="0" err="1"/>
              <a:t>undecided</a:t>
            </a:r>
            <a:r>
              <a:rPr lang="es-ES" dirty="0"/>
              <a:t>” </a:t>
            </a:r>
            <a:r>
              <a:rPr lang="es-ES" dirty="0" err="1"/>
              <a:t>or</a:t>
            </a:r>
            <a:r>
              <a:rPr lang="es-ES" dirty="0"/>
              <a:t> “</a:t>
            </a:r>
            <a:r>
              <a:rPr lang="es-ES" dirty="0" err="1"/>
              <a:t>I’m</a:t>
            </a:r>
            <a:r>
              <a:rPr lang="es-ES" dirty="0"/>
              <a:t> </a:t>
            </a:r>
            <a:r>
              <a:rPr lang="es-ES" dirty="0" err="1"/>
              <a:t>not</a:t>
            </a:r>
            <a:r>
              <a:rPr lang="es-ES" dirty="0"/>
              <a:t> </a:t>
            </a:r>
            <a:r>
              <a:rPr lang="es-ES" dirty="0" err="1"/>
              <a:t>sure</a:t>
            </a:r>
            <a:r>
              <a:rPr lang="es-ES" dirty="0"/>
              <a:t>” </a:t>
            </a:r>
            <a:r>
              <a:rPr lang="es-ES" dirty="0" err="1"/>
              <a:t>options</a:t>
            </a:r>
            <a:r>
              <a:rPr lang="es-ES" dirty="0"/>
              <a:t> </a:t>
            </a:r>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22</a:t>
            </a:fld>
            <a:endParaRPr lang="en-US" dirty="0"/>
          </a:p>
        </p:txBody>
      </p:sp>
      <p:sp>
        <p:nvSpPr>
          <p:cNvPr id="5" name="AutoShape 2" descr="Image result for likert sc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agen 6"/>
          <p:cNvPicPr>
            <a:picLocks noChangeAspect="1"/>
          </p:cNvPicPr>
          <p:nvPr/>
        </p:nvPicPr>
        <p:blipFill>
          <a:blip r:embed="rId3"/>
          <a:stretch>
            <a:fillRect/>
          </a:stretch>
        </p:blipFill>
        <p:spPr>
          <a:xfrm>
            <a:off x="3895725" y="3524623"/>
            <a:ext cx="4400550" cy="1038225"/>
          </a:xfrm>
          <a:prstGeom prst="rect">
            <a:avLst/>
          </a:prstGeom>
        </p:spPr>
      </p:pic>
    </p:spTree>
    <p:extLst>
      <p:ext uri="{BB962C8B-B14F-4D97-AF65-F5344CB8AC3E}">
        <p14:creationId xmlns:p14="http://schemas.microsoft.com/office/powerpoint/2010/main" val="107394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8577-88C3-4BAB-8672-094845152F4F}"/>
              </a:ext>
            </a:extLst>
          </p:cNvPr>
          <p:cNvSpPr>
            <a:spLocks noGrp="1"/>
          </p:cNvSpPr>
          <p:nvPr>
            <p:ph type="title"/>
          </p:nvPr>
        </p:nvSpPr>
        <p:spPr/>
        <p:txBody>
          <a:bodyPr>
            <a:normAutofit fontScale="90000"/>
          </a:bodyPr>
          <a:lstStyle/>
          <a:p>
            <a:r>
              <a:rPr lang="en-US"/>
              <a:t>Types of Survey Questions: Open-Ended Questions</a:t>
            </a:r>
            <a:endParaRPr lang="en-US" dirty="0"/>
          </a:p>
        </p:txBody>
      </p:sp>
      <p:sp>
        <p:nvSpPr>
          <p:cNvPr id="3" name="Content Placeholder 2">
            <a:extLst>
              <a:ext uri="{FF2B5EF4-FFF2-40B4-BE49-F238E27FC236}">
                <a16:creationId xmlns:a16="http://schemas.microsoft.com/office/drawing/2014/main" id="{4006A588-B827-4D1D-B942-B9FB33E8EE23}"/>
              </a:ext>
            </a:extLst>
          </p:cNvPr>
          <p:cNvSpPr>
            <a:spLocks noGrp="1"/>
          </p:cNvSpPr>
          <p:nvPr>
            <p:ph idx="1"/>
          </p:nvPr>
        </p:nvSpPr>
        <p:spPr/>
        <p:txBody>
          <a:bodyPr>
            <a:normAutofit fontScale="92500"/>
          </a:bodyPr>
          <a:lstStyle/>
          <a:p>
            <a:r>
              <a:rPr lang="en-US" dirty="0"/>
              <a:t>Open-ended questions typically take one of two forms in surveys:</a:t>
            </a:r>
          </a:p>
          <a:p>
            <a:pPr lvl="1"/>
            <a:r>
              <a:rPr lang="en-US" dirty="0"/>
              <a:t>Open-ended responses embedded in closed-ended questions, such as “other: _____”</a:t>
            </a:r>
          </a:p>
          <a:p>
            <a:pPr lvl="1"/>
            <a:r>
              <a:rPr lang="en-US" dirty="0"/>
              <a:t>Purely open-ended questions, in which respondents can write a response in their own words</a:t>
            </a:r>
          </a:p>
          <a:p>
            <a:r>
              <a:rPr lang="en-US" dirty="0"/>
              <a:t>Open-ended questions can provide </a:t>
            </a:r>
            <a:r>
              <a:rPr lang="en-US" b="1" dirty="0">
                <a:solidFill>
                  <a:schemeClr val="accent3"/>
                </a:solidFill>
              </a:rPr>
              <a:t>new insights </a:t>
            </a:r>
            <a:r>
              <a:rPr lang="en-US" dirty="0"/>
              <a:t>that the researchers had not previously considered when writing the survey.</a:t>
            </a:r>
          </a:p>
          <a:p>
            <a:r>
              <a:rPr lang="en-US" dirty="0"/>
              <a:t>To report their findings, researchers can either transform open-ended responses into closed categories or present illustrative quotes from the open-ended responses.</a:t>
            </a:r>
          </a:p>
          <a:p>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23</a:t>
            </a:fld>
            <a:endParaRPr lang="en-US" dirty="0"/>
          </a:p>
        </p:txBody>
      </p:sp>
    </p:spTree>
    <p:extLst>
      <p:ext uri="{BB962C8B-B14F-4D97-AF65-F5344CB8AC3E}">
        <p14:creationId xmlns:p14="http://schemas.microsoft.com/office/powerpoint/2010/main" val="3566844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19A2-17CD-4668-8068-71D2338DC2D3}"/>
              </a:ext>
            </a:extLst>
          </p:cNvPr>
          <p:cNvSpPr>
            <a:spLocks noGrp="1"/>
          </p:cNvSpPr>
          <p:nvPr>
            <p:ph type="title"/>
          </p:nvPr>
        </p:nvSpPr>
        <p:spPr/>
        <p:txBody>
          <a:bodyPr/>
          <a:lstStyle/>
          <a:p>
            <a:r>
              <a:rPr lang="en-US"/>
              <a:t>Closed- or Open-Ended Questions? </a:t>
            </a:r>
            <a:endParaRPr lang="en-US" dirty="0"/>
          </a:p>
        </p:txBody>
      </p:sp>
      <p:sp>
        <p:nvSpPr>
          <p:cNvPr id="3" name="Content Placeholder 2">
            <a:extLst>
              <a:ext uri="{FF2B5EF4-FFF2-40B4-BE49-F238E27FC236}">
                <a16:creationId xmlns:a16="http://schemas.microsoft.com/office/drawing/2014/main" id="{CFEDFDAE-C11A-416C-8D40-FB081B297AD6}"/>
              </a:ext>
            </a:extLst>
          </p:cNvPr>
          <p:cNvSpPr>
            <a:spLocks noGrp="1"/>
          </p:cNvSpPr>
          <p:nvPr>
            <p:ph idx="1"/>
          </p:nvPr>
        </p:nvSpPr>
        <p:spPr/>
        <p:txBody>
          <a:bodyPr>
            <a:normAutofit fontScale="92500" lnSpcReduction="20000"/>
          </a:bodyPr>
          <a:lstStyle/>
          <a:p>
            <a:r>
              <a:rPr lang="en-US" dirty="0"/>
              <a:t>Some things to consider:</a:t>
            </a:r>
          </a:p>
          <a:p>
            <a:pPr lvl="1"/>
            <a:r>
              <a:rPr lang="en-US" dirty="0"/>
              <a:t>The </a:t>
            </a:r>
            <a:r>
              <a:rPr lang="en-US" b="1" dirty="0">
                <a:solidFill>
                  <a:schemeClr val="accent3"/>
                </a:solidFill>
              </a:rPr>
              <a:t>goals of the survey</a:t>
            </a:r>
          </a:p>
          <a:p>
            <a:pPr lvl="1"/>
            <a:r>
              <a:rPr lang="en-US" dirty="0"/>
              <a:t>The </a:t>
            </a:r>
            <a:r>
              <a:rPr lang="en-US" b="1" dirty="0">
                <a:solidFill>
                  <a:schemeClr val="accent4"/>
                </a:solidFill>
              </a:rPr>
              <a:t>respondent’s knowledge </a:t>
            </a:r>
            <a:r>
              <a:rPr lang="en-US" dirty="0"/>
              <a:t>about the topic</a:t>
            </a:r>
          </a:p>
          <a:p>
            <a:pPr lvl="1"/>
            <a:r>
              <a:rPr lang="en-US" b="1" dirty="0">
                <a:solidFill>
                  <a:srgbClr val="7030A0"/>
                </a:solidFill>
              </a:rPr>
              <a:t>How much thought </a:t>
            </a:r>
            <a:r>
              <a:rPr lang="en-US" dirty="0"/>
              <a:t>a respondent has given to a particular topic </a:t>
            </a:r>
          </a:p>
          <a:p>
            <a:pPr lvl="1"/>
            <a:r>
              <a:rPr lang="en-US" dirty="0"/>
              <a:t>The respondent’s </a:t>
            </a:r>
            <a:r>
              <a:rPr lang="en-US" b="1" dirty="0">
                <a:solidFill>
                  <a:schemeClr val="accent2"/>
                </a:solidFill>
              </a:rPr>
              <a:t>motivation</a:t>
            </a:r>
            <a:r>
              <a:rPr lang="en-US" dirty="0"/>
              <a:t> to answer the question</a:t>
            </a:r>
          </a:p>
          <a:p>
            <a:r>
              <a:rPr lang="en-US" dirty="0"/>
              <a:t>Closed-ended questions are preferable for documenting frequencies of behavior, factual information, and levels of agreement or disagreement. </a:t>
            </a:r>
          </a:p>
          <a:p>
            <a:r>
              <a:rPr lang="en-US" dirty="0"/>
              <a:t>Open-ended questions are useful when the respondent has no previous knowledge or opinion about the topic. (Consider using interviews) </a:t>
            </a:r>
          </a:p>
        </p:txBody>
      </p:sp>
      <p:sp>
        <p:nvSpPr>
          <p:cNvPr id="4" name="Slide Number Placeholder 3"/>
          <p:cNvSpPr>
            <a:spLocks noGrp="1"/>
          </p:cNvSpPr>
          <p:nvPr>
            <p:ph type="sldNum" sz="quarter" idx="12"/>
          </p:nvPr>
        </p:nvSpPr>
        <p:spPr/>
        <p:txBody>
          <a:bodyPr/>
          <a:lstStyle/>
          <a:p>
            <a:fld id="{B35CEF3E-7540-464E-9BFD-4DB656D25118}" type="slidenum">
              <a:rPr lang="en-US" smtClean="0"/>
              <a:pPr/>
              <a:t>24</a:t>
            </a:fld>
            <a:endParaRPr lang="en-US" dirty="0"/>
          </a:p>
        </p:txBody>
      </p:sp>
    </p:spTree>
    <p:extLst>
      <p:ext uri="{BB962C8B-B14F-4D97-AF65-F5344CB8AC3E}">
        <p14:creationId xmlns:p14="http://schemas.microsoft.com/office/powerpoint/2010/main" val="422586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F64E-4169-4293-A32C-27B5C137DE04}"/>
              </a:ext>
            </a:extLst>
          </p:cNvPr>
          <p:cNvSpPr>
            <a:spLocks noGrp="1"/>
          </p:cNvSpPr>
          <p:nvPr>
            <p:ph type="title"/>
          </p:nvPr>
        </p:nvSpPr>
        <p:spPr/>
        <p:txBody>
          <a:bodyPr/>
          <a:lstStyle/>
          <a:p>
            <a:r>
              <a:rPr lang="en-US" dirty="0"/>
              <a:t>Writing Good Survey Questions – Part 1</a:t>
            </a:r>
          </a:p>
        </p:txBody>
      </p:sp>
      <p:sp>
        <p:nvSpPr>
          <p:cNvPr id="3" name="Content Placeholder 2">
            <a:extLst>
              <a:ext uri="{FF2B5EF4-FFF2-40B4-BE49-F238E27FC236}">
                <a16:creationId xmlns:a16="http://schemas.microsoft.com/office/drawing/2014/main" id="{0560BD65-AB53-465E-874A-75A8EE381E8F}"/>
              </a:ext>
            </a:extLst>
          </p:cNvPr>
          <p:cNvSpPr>
            <a:spLocks noGrp="1"/>
          </p:cNvSpPr>
          <p:nvPr>
            <p:ph idx="1"/>
          </p:nvPr>
        </p:nvSpPr>
        <p:spPr/>
        <p:txBody>
          <a:bodyPr>
            <a:normAutofit lnSpcReduction="10000"/>
          </a:bodyPr>
          <a:lstStyle/>
          <a:p>
            <a:r>
              <a:rPr lang="en-US" dirty="0"/>
              <a:t>Use </a:t>
            </a:r>
            <a:r>
              <a:rPr lang="en-US" b="1" dirty="0">
                <a:solidFill>
                  <a:schemeClr val="accent4"/>
                </a:solidFill>
              </a:rPr>
              <a:t>clear and simple </a:t>
            </a:r>
            <a:r>
              <a:rPr lang="en-US" dirty="0"/>
              <a:t>language.</a:t>
            </a:r>
          </a:p>
          <a:p>
            <a:r>
              <a:rPr lang="en-US" dirty="0"/>
              <a:t>Avoid </a:t>
            </a:r>
            <a:r>
              <a:rPr lang="en-US" b="1" dirty="0">
                <a:solidFill>
                  <a:schemeClr val="accent2"/>
                </a:solidFill>
              </a:rPr>
              <a:t>double-barreled questions</a:t>
            </a:r>
            <a:r>
              <a:rPr lang="en-US" dirty="0"/>
              <a:t>.</a:t>
            </a:r>
          </a:p>
          <a:p>
            <a:pPr lvl="1"/>
            <a:r>
              <a:rPr lang="es-ES" dirty="0" err="1"/>
              <a:t>Asking</a:t>
            </a:r>
            <a:r>
              <a:rPr lang="es-ES" dirty="0"/>
              <a:t> </a:t>
            </a:r>
            <a:r>
              <a:rPr lang="es-ES" dirty="0" err="1"/>
              <a:t>about</a:t>
            </a:r>
            <a:r>
              <a:rPr lang="es-ES" dirty="0"/>
              <a:t> </a:t>
            </a:r>
            <a:r>
              <a:rPr lang="es-ES" dirty="0" err="1"/>
              <a:t>two</a:t>
            </a:r>
            <a:r>
              <a:rPr lang="es-ES" dirty="0"/>
              <a:t> ideas in </a:t>
            </a:r>
            <a:r>
              <a:rPr lang="es-ES" dirty="0" err="1"/>
              <a:t>the</a:t>
            </a:r>
            <a:r>
              <a:rPr lang="es-ES" dirty="0"/>
              <a:t> </a:t>
            </a:r>
            <a:r>
              <a:rPr lang="es-ES" dirty="0" err="1"/>
              <a:t>same</a:t>
            </a:r>
            <a:r>
              <a:rPr lang="es-ES" dirty="0"/>
              <a:t> </a:t>
            </a:r>
            <a:r>
              <a:rPr lang="es-ES" dirty="0" err="1"/>
              <a:t>question</a:t>
            </a:r>
            <a:r>
              <a:rPr lang="es-ES" dirty="0"/>
              <a:t>. </a:t>
            </a:r>
            <a:endParaRPr lang="en-US" dirty="0"/>
          </a:p>
          <a:p>
            <a:r>
              <a:rPr lang="en-US" b="1" dirty="0">
                <a:solidFill>
                  <a:srgbClr val="7030A0"/>
                </a:solidFill>
              </a:rPr>
              <a:t>Define abbreviations </a:t>
            </a:r>
            <a:r>
              <a:rPr lang="en-US" dirty="0"/>
              <a:t>the first time they are used.</a:t>
            </a:r>
          </a:p>
          <a:p>
            <a:r>
              <a:rPr lang="en-US" b="1" dirty="0">
                <a:solidFill>
                  <a:schemeClr val="accent3"/>
                </a:solidFill>
              </a:rPr>
              <a:t>Define concepts </a:t>
            </a:r>
            <a:r>
              <a:rPr lang="en-US" dirty="0"/>
              <a:t>that are not easily recognizable by non-experts.</a:t>
            </a:r>
          </a:p>
          <a:p>
            <a:r>
              <a:rPr lang="es-ES" dirty="0" err="1"/>
              <a:t>Have</a:t>
            </a:r>
            <a:r>
              <a:rPr lang="es-ES" dirty="0"/>
              <a:t> </a:t>
            </a:r>
            <a:r>
              <a:rPr lang="es-ES" dirty="0" err="1"/>
              <a:t>someone</a:t>
            </a:r>
            <a:r>
              <a:rPr lang="es-ES" dirty="0"/>
              <a:t> </a:t>
            </a:r>
            <a:r>
              <a:rPr lang="es-ES" b="1" dirty="0" err="1">
                <a:solidFill>
                  <a:schemeClr val="accent1"/>
                </a:solidFill>
              </a:rPr>
              <a:t>check</a:t>
            </a:r>
            <a:r>
              <a:rPr lang="es-ES" b="1" dirty="0">
                <a:solidFill>
                  <a:schemeClr val="accent1"/>
                </a:solidFill>
              </a:rPr>
              <a:t> </a:t>
            </a:r>
            <a:r>
              <a:rPr lang="es-ES" b="1" dirty="0" err="1">
                <a:solidFill>
                  <a:schemeClr val="accent1"/>
                </a:solidFill>
              </a:rPr>
              <a:t>the</a:t>
            </a:r>
            <a:r>
              <a:rPr lang="es-ES" b="1" dirty="0">
                <a:solidFill>
                  <a:schemeClr val="accent1"/>
                </a:solidFill>
              </a:rPr>
              <a:t> </a:t>
            </a:r>
            <a:r>
              <a:rPr lang="es-ES" b="1" dirty="0" err="1">
                <a:solidFill>
                  <a:schemeClr val="accent1"/>
                </a:solidFill>
              </a:rPr>
              <a:t>translation</a:t>
            </a:r>
            <a:r>
              <a:rPr lang="es-ES" b="1" dirty="0">
                <a:solidFill>
                  <a:schemeClr val="accent1"/>
                </a:solidFill>
              </a:rPr>
              <a:t> </a:t>
            </a:r>
            <a:r>
              <a:rPr lang="es-ES" dirty="0" err="1">
                <a:solidFill>
                  <a:schemeClr val="tx1"/>
                </a:solidFill>
              </a:rPr>
              <a:t>if</a:t>
            </a:r>
            <a:r>
              <a:rPr lang="es-ES" dirty="0">
                <a:solidFill>
                  <a:schemeClr val="tx1"/>
                </a:solidFill>
              </a:rPr>
              <a:t> </a:t>
            </a:r>
            <a:r>
              <a:rPr lang="es-ES" dirty="0" err="1">
                <a:solidFill>
                  <a:schemeClr val="tx1"/>
                </a:solidFill>
              </a:rPr>
              <a:t>conducting</a:t>
            </a:r>
            <a:r>
              <a:rPr lang="es-ES" dirty="0">
                <a:solidFill>
                  <a:schemeClr val="tx1"/>
                </a:solidFill>
              </a:rPr>
              <a:t> in a non-</a:t>
            </a:r>
            <a:r>
              <a:rPr lang="es-ES" dirty="0" err="1">
                <a:solidFill>
                  <a:schemeClr val="tx1"/>
                </a:solidFill>
              </a:rPr>
              <a:t>native</a:t>
            </a:r>
            <a:r>
              <a:rPr lang="es-ES" dirty="0">
                <a:solidFill>
                  <a:schemeClr val="tx1"/>
                </a:solidFill>
              </a:rPr>
              <a:t> </a:t>
            </a:r>
            <a:r>
              <a:rPr lang="es-ES" dirty="0" err="1">
                <a:solidFill>
                  <a:schemeClr val="tx1"/>
                </a:solidFill>
              </a:rPr>
              <a:t>language</a:t>
            </a:r>
            <a:r>
              <a:rPr lang="es-ES" dirty="0"/>
              <a:t>. </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25</a:t>
            </a:fld>
            <a:endParaRPr lang="en-US" dirty="0"/>
          </a:p>
        </p:txBody>
      </p:sp>
    </p:spTree>
    <p:extLst>
      <p:ext uri="{BB962C8B-B14F-4D97-AF65-F5344CB8AC3E}">
        <p14:creationId xmlns:p14="http://schemas.microsoft.com/office/powerpoint/2010/main" val="2822883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6537-D71C-4D3E-AF22-BE7D1D3879DF}"/>
              </a:ext>
            </a:extLst>
          </p:cNvPr>
          <p:cNvSpPr>
            <a:spLocks noGrp="1"/>
          </p:cNvSpPr>
          <p:nvPr>
            <p:ph type="title"/>
          </p:nvPr>
        </p:nvSpPr>
        <p:spPr/>
        <p:txBody>
          <a:bodyPr>
            <a:normAutofit/>
          </a:bodyPr>
          <a:lstStyle/>
          <a:p>
            <a:r>
              <a:rPr lang="en-US" dirty="0"/>
              <a:t>Writing Good Survey Questions – Part 2</a:t>
            </a:r>
          </a:p>
        </p:txBody>
      </p:sp>
      <p:sp>
        <p:nvSpPr>
          <p:cNvPr id="3" name="Content Placeholder 2">
            <a:extLst>
              <a:ext uri="{FF2B5EF4-FFF2-40B4-BE49-F238E27FC236}">
                <a16:creationId xmlns:a16="http://schemas.microsoft.com/office/drawing/2014/main" id="{D2F45114-8A50-414B-8954-D35FCF1ACD5E}"/>
              </a:ext>
            </a:extLst>
          </p:cNvPr>
          <p:cNvSpPr>
            <a:spLocks noGrp="1"/>
          </p:cNvSpPr>
          <p:nvPr>
            <p:ph idx="1"/>
          </p:nvPr>
        </p:nvSpPr>
        <p:spPr/>
        <p:txBody>
          <a:bodyPr/>
          <a:lstStyle/>
          <a:p>
            <a:r>
              <a:rPr lang="en-US" b="1" dirty="0">
                <a:solidFill>
                  <a:srgbClr val="7030A0"/>
                </a:solidFill>
              </a:rPr>
              <a:t>Do not assume </a:t>
            </a:r>
            <a:r>
              <a:rPr lang="en-US" dirty="0"/>
              <a:t>that respondents will have prior knowledge about complex issues.</a:t>
            </a:r>
          </a:p>
          <a:p>
            <a:r>
              <a:rPr lang="en-US" dirty="0"/>
              <a:t>Make response categories as </a:t>
            </a:r>
            <a:r>
              <a:rPr lang="en-US" b="1" dirty="0">
                <a:solidFill>
                  <a:schemeClr val="accent1"/>
                </a:solidFill>
              </a:rPr>
              <a:t>precise</a:t>
            </a:r>
            <a:r>
              <a:rPr lang="en-US" b="1" dirty="0"/>
              <a:t> </a:t>
            </a:r>
            <a:r>
              <a:rPr lang="en-US" dirty="0"/>
              <a:t>as possible. </a:t>
            </a:r>
          </a:p>
          <a:p>
            <a:r>
              <a:rPr lang="en-US" dirty="0"/>
              <a:t>Use </a:t>
            </a:r>
            <a:r>
              <a:rPr lang="en-US" b="1" dirty="0">
                <a:solidFill>
                  <a:schemeClr val="accent3"/>
                </a:solidFill>
              </a:rPr>
              <a:t>neutral language </a:t>
            </a:r>
            <a:r>
              <a:rPr lang="en-US" dirty="0"/>
              <a:t>when dealing with sensitive or emotionally laden topics.</a:t>
            </a:r>
          </a:p>
          <a:p>
            <a:r>
              <a:rPr lang="en-US" b="1" dirty="0">
                <a:solidFill>
                  <a:schemeClr val="accent4"/>
                </a:solidFill>
              </a:rPr>
              <a:t>Avoid leading questions</a:t>
            </a:r>
            <a:r>
              <a:rPr lang="en-US" dirty="0"/>
              <a: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26</a:t>
            </a:fld>
            <a:endParaRPr lang="en-US" dirty="0"/>
          </a:p>
        </p:txBody>
      </p:sp>
    </p:spTree>
    <p:extLst>
      <p:ext uri="{BB962C8B-B14F-4D97-AF65-F5344CB8AC3E}">
        <p14:creationId xmlns:p14="http://schemas.microsoft.com/office/powerpoint/2010/main" val="2542643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144A-CF77-42D4-9C13-1B3126526557}"/>
              </a:ext>
            </a:extLst>
          </p:cNvPr>
          <p:cNvSpPr>
            <a:spLocks noGrp="1"/>
          </p:cNvSpPr>
          <p:nvPr>
            <p:ph type="title"/>
          </p:nvPr>
        </p:nvSpPr>
        <p:spPr/>
        <p:txBody>
          <a:bodyPr>
            <a:normAutofit fontScale="90000"/>
          </a:bodyPr>
          <a:lstStyle/>
          <a:p>
            <a:r>
              <a:rPr lang="en-US"/>
              <a:t>The Placement of Survey Questions: Establishing Rapport</a:t>
            </a:r>
            <a:endParaRPr lang="en-US" dirty="0"/>
          </a:p>
        </p:txBody>
      </p:sp>
      <p:sp>
        <p:nvSpPr>
          <p:cNvPr id="3" name="Content Placeholder 2">
            <a:extLst>
              <a:ext uri="{FF2B5EF4-FFF2-40B4-BE49-F238E27FC236}">
                <a16:creationId xmlns:a16="http://schemas.microsoft.com/office/drawing/2014/main" id="{187B5B9E-4FCF-40F8-A2E6-9525D91A1C83}"/>
              </a:ext>
            </a:extLst>
          </p:cNvPr>
          <p:cNvSpPr>
            <a:spLocks noGrp="1"/>
          </p:cNvSpPr>
          <p:nvPr>
            <p:ph idx="1"/>
          </p:nvPr>
        </p:nvSpPr>
        <p:spPr/>
        <p:txBody>
          <a:bodyPr/>
          <a:lstStyle/>
          <a:p>
            <a:r>
              <a:rPr lang="en-US" dirty="0"/>
              <a:t>Researchers should </a:t>
            </a:r>
            <a:r>
              <a:rPr lang="en-US" b="1" dirty="0">
                <a:solidFill>
                  <a:schemeClr val="accent1"/>
                </a:solidFill>
              </a:rPr>
              <a:t>establish rapport </a:t>
            </a:r>
            <a:r>
              <a:rPr lang="en-US" dirty="0"/>
              <a:t>with respondents early in the survey to obtain high-quality data.</a:t>
            </a:r>
          </a:p>
          <a:p>
            <a:r>
              <a:rPr lang="en-US" dirty="0"/>
              <a:t>The first questions asked in a survey should be </a:t>
            </a:r>
            <a:r>
              <a:rPr lang="en-US" b="1" dirty="0">
                <a:solidFill>
                  <a:schemeClr val="accent4"/>
                </a:solidFill>
              </a:rPr>
              <a:t>simple, easy to answer, and unobtrusive</a:t>
            </a:r>
            <a:r>
              <a:rPr lang="en-US" dirty="0"/>
              <a:t>. </a:t>
            </a:r>
          </a:p>
          <a:p>
            <a:r>
              <a:rPr lang="en-US" dirty="0"/>
              <a:t>Demographic questions should be asked at the end of the survey.</a:t>
            </a:r>
          </a:p>
          <a:p>
            <a:endParaRPr lang="en-US" dirty="0"/>
          </a:p>
          <a:p>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27</a:t>
            </a:fld>
            <a:endParaRPr lang="en-US" dirty="0"/>
          </a:p>
        </p:txBody>
      </p:sp>
    </p:spTree>
    <p:extLst>
      <p:ext uri="{BB962C8B-B14F-4D97-AF65-F5344CB8AC3E}">
        <p14:creationId xmlns:p14="http://schemas.microsoft.com/office/powerpoint/2010/main" val="2738825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3AB5-990C-44D0-AA10-02518EB952F2}"/>
              </a:ext>
            </a:extLst>
          </p:cNvPr>
          <p:cNvSpPr>
            <a:spLocks noGrp="1"/>
          </p:cNvSpPr>
          <p:nvPr>
            <p:ph type="title"/>
          </p:nvPr>
        </p:nvSpPr>
        <p:spPr/>
        <p:txBody>
          <a:bodyPr>
            <a:normAutofit fontScale="90000"/>
          </a:bodyPr>
          <a:lstStyle/>
          <a:p>
            <a:r>
              <a:rPr lang="en-US"/>
              <a:t>The Placement of Survey Questions: </a:t>
            </a:r>
            <a:br>
              <a:rPr lang="en-US"/>
            </a:br>
            <a:r>
              <a:rPr lang="en-US"/>
              <a:t>Avoiding Monotony and Response Set</a:t>
            </a:r>
            <a:endParaRPr lang="en-US" dirty="0"/>
          </a:p>
        </p:txBody>
      </p:sp>
      <p:sp>
        <p:nvSpPr>
          <p:cNvPr id="3" name="Content Placeholder 2">
            <a:extLst>
              <a:ext uri="{FF2B5EF4-FFF2-40B4-BE49-F238E27FC236}">
                <a16:creationId xmlns:a16="http://schemas.microsoft.com/office/drawing/2014/main" id="{F8933D27-21A1-4AAC-A27B-823D3802D1C8}"/>
              </a:ext>
            </a:extLst>
          </p:cNvPr>
          <p:cNvSpPr>
            <a:spLocks noGrp="1"/>
          </p:cNvSpPr>
          <p:nvPr>
            <p:ph idx="1"/>
          </p:nvPr>
        </p:nvSpPr>
        <p:spPr>
          <a:xfrm>
            <a:off x="733468" y="2570966"/>
            <a:ext cx="10163130" cy="3398033"/>
          </a:xfrm>
        </p:spPr>
        <p:txBody>
          <a:bodyPr>
            <a:normAutofit fontScale="70000" lnSpcReduction="20000"/>
          </a:bodyPr>
          <a:lstStyle/>
          <a:p>
            <a:r>
              <a:rPr lang="en-US" sz="3400" dirty="0"/>
              <a:t>Alternate modules on “fun” topics with the more serious modules.</a:t>
            </a:r>
          </a:p>
          <a:p>
            <a:r>
              <a:rPr lang="en-US" sz="3400" dirty="0"/>
              <a:t>Vary either the response categories or the positively and negatively worded questions to help avoid </a:t>
            </a:r>
            <a:r>
              <a:rPr lang="en-US" sz="3400" b="1" dirty="0">
                <a:solidFill>
                  <a:schemeClr val="accent3"/>
                </a:solidFill>
              </a:rPr>
              <a:t>response set</a:t>
            </a:r>
            <a:r>
              <a:rPr lang="en-US" sz="3400" b="1" dirty="0"/>
              <a:t>.</a:t>
            </a:r>
          </a:p>
          <a:p>
            <a:pPr lvl="1"/>
            <a:r>
              <a:rPr lang="en-US" sz="2900" dirty="0"/>
              <a:t>Response set is the tendency to select the same answer to a series of questions. </a:t>
            </a:r>
          </a:p>
          <a:p>
            <a:endParaRPr lang="es-ES" b="1" dirty="0"/>
          </a:p>
          <a:p>
            <a:r>
              <a:rPr lang="es-ES" sz="2300" dirty="0" err="1"/>
              <a:t>For</a:t>
            </a:r>
            <a:r>
              <a:rPr lang="es-ES" sz="2300" dirty="0"/>
              <a:t> </a:t>
            </a:r>
            <a:r>
              <a:rPr lang="es-ES" sz="2300" dirty="0" err="1"/>
              <a:t>example</a:t>
            </a:r>
            <a:r>
              <a:rPr lang="es-ES" sz="2300" dirty="0"/>
              <a:t>: </a:t>
            </a:r>
          </a:p>
          <a:p>
            <a:pPr lvl="1"/>
            <a:r>
              <a:rPr lang="es-ES" sz="1900" dirty="0" err="1"/>
              <a:t>On</a:t>
            </a:r>
            <a:r>
              <a:rPr lang="es-ES" sz="1900" dirty="0"/>
              <a:t> </a:t>
            </a:r>
            <a:r>
              <a:rPr lang="es-ES" sz="1900" dirty="0" err="1"/>
              <a:t>the</a:t>
            </a:r>
            <a:r>
              <a:rPr lang="es-ES" sz="1900" dirty="0"/>
              <a:t> </a:t>
            </a:r>
            <a:r>
              <a:rPr lang="es-ES" sz="1900" dirty="0" err="1"/>
              <a:t>whole</a:t>
            </a:r>
            <a:r>
              <a:rPr lang="es-ES" sz="1900" dirty="0"/>
              <a:t>, I am </a:t>
            </a:r>
            <a:r>
              <a:rPr lang="es-ES" sz="1900" dirty="0" err="1"/>
              <a:t>satisfied</a:t>
            </a:r>
            <a:r>
              <a:rPr lang="es-ES" sz="1900" dirty="0"/>
              <a:t> </a:t>
            </a:r>
            <a:r>
              <a:rPr lang="es-ES" sz="1900" dirty="0" err="1"/>
              <a:t>with</a:t>
            </a:r>
            <a:r>
              <a:rPr lang="es-ES" sz="1900" dirty="0"/>
              <a:t> </a:t>
            </a:r>
            <a:r>
              <a:rPr lang="es-ES" sz="1900" dirty="0" err="1"/>
              <a:t>myself</a:t>
            </a:r>
            <a:r>
              <a:rPr lang="es-ES" sz="1900" dirty="0"/>
              <a:t>. </a:t>
            </a:r>
          </a:p>
          <a:p>
            <a:pPr lvl="1"/>
            <a:r>
              <a:rPr lang="es-ES" sz="1900" dirty="0"/>
              <a:t>At times I </a:t>
            </a:r>
            <a:r>
              <a:rPr lang="es-ES" sz="1900" dirty="0" err="1"/>
              <a:t>think</a:t>
            </a:r>
            <a:r>
              <a:rPr lang="es-ES" sz="1900" dirty="0"/>
              <a:t> I am no </a:t>
            </a:r>
            <a:r>
              <a:rPr lang="es-ES" sz="1900" dirty="0" err="1"/>
              <a:t>good</a:t>
            </a:r>
            <a:r>
              <a:rPr lang="es-ES" sz="1900" dirty="0"/>
              <a:t> at </a:t>
            </a:r>
            <a:r>
              <a:rPr lang="es-ES" sz="1900" dirty="0" err="1"/>
              <a:t>all</a:t>
            </a:r>
            <a:r>
              <a:rPr lang="es-ES" sz="1900" dirty="0"/>
              <a:t>. </a:t>
            </a:r>
          </a:p>
          <a:p>
            <a:pPr lvl="1"/>
            <a:r>
              <a:rPr lang="es-ES" sz="1900" dirty="0"/>
              <a:t>I </a:t>
            </a:r>
            <a:r>
              <a:rPr lang="es-ES" sz="1900" dirty="0" err="1"/>
              <a:t>feel</a:t>
            </a:r>
            <a:r>
              <a:rPr lang="es-ES" sz="1900" dirty="0"/>
              <a:t> I </a:t>
            </a:r>
            <a:r>
              <a:rPr lang="es-ES" sz="1900" dirty="0" err="1"/>
              <a:t>have</a:t>
            </a:r>
            <a:r>
              <a:rPr lang="es-ES" sz="1900" dirty="0"/>
              <a:t> a </a:t>
            </a:r>
            <a:r>
              <a:rPr lang="es-ES" sz="1900" dirty="0" err="1"/>
              <a:t>good</a:t>
            </a:r>
            <a:r>
              <a:rPr lang="es-ES" sz="1900" dirty="0"/>
              <a:t> </a:t>
            </a:r>
            <a:r>
              <a:rPr lang="es-ES" sz="1900" dirty="0" err="1"/>
              <a:t>number</a:t>
            </a:r>
            <a:r>
              <a:rPr lang="es-ES" sz="1900" dirty="0"/>
              <a:t> of </a:t>
            </a:r>
            <a:r>
              <a:rPr lang="es-ES" sz="1900" dirty="0" err="1"/>
              <a:t>qualities</a:t>
            </a:r>
            <a:r>
              <a:rPr lang="es-ES" sz="1900" dirty="0"/>
              <a:t>. </a:t>
            </a:r>
          </a:p>
          <a:p>
            <a:pPr lvl="1"/>
            <a:r>
              <a:rPr lang="es-ES" sz="1900" dirty="0"/>
              <a:t>I </a:t>
            </a:r>
            <a:r>
              <a:rPr lang="es-ES" sz="1900" dirty="0" err="1"/>
              <a:t>feel</a:t>
            </a:r>
            <a:r>
              <a:rPr lang="es-ES" sz="1900" dirty="0"/>
              <a:t> </a:t>
            </a:r>
            <a:r>
              <a:rPr lang="es-ES" sz="1900" dirty="0" err="1"/>
              <a:t>useless</a:t>
            </a:r>
            <a:r>
              <a:rPr lang="es-ES" sz="1900" dirty="0"/>
              <a:t> at times. </a:t>
            </a:r>
            <a:endParaRPr lang="en-US" sz="1900" dirty="0"/>
          </a:p>
          <a:p>
            <a:endParaRPr lang="en-US" dirty="0"/>
          </a:p>
          <a:p>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28</a:t>
            </a:fld>
            <a:endParaRPr lang="en-US" dirty="0"/>
          </a:p>
        </p:txBody>
      </p:sp>
    </p:spTree>
    <p:extLst>
      <p:ext uri="{BB962C8B-B14F-4D97-AF65-F5344CB8AC3E}">
        <p14:creationId xmlns:p14="http://schemas.microsoft.com/office/powerpoint/2010/main" val="250018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86DA-610C-4FB7-BAD5-4FF8925DD0E4}"/>
              </a:ext>
            </a:extLst>
          </p:cNvPr>
          <p:cNvSpPr>
            <a:spLocks noGrp="1"/>
          </p:cNvSpPr>
          <p:nvPr>
            <p:ph type="title"/>
          </p:nvPr>
        </p:nvSpPr>
        <p:spPr/>
        <p:txBody>
          <a:bodyPr>
            <a:normAutofit fontScale="90000"/>
          </a:bodyPr>
          <a:lstStyle/>
          <a:p>
            <a:r>
              <a:rPr lang="en-US"/>
              <a:t>The Placement of Survey Questions: Avoiding Order Effects</a:t>
            </a:r>
            <a:endParaRPr lang="en-US" dirty="0"/>
          </a:p>
        </p:txBody>
      </p:sp>
      <p:sp>
        <p:nvSpPr>
          <p:cNvPr id="3" name="Content Placeholder 2">
            <a:extLst>
              <a:ext uri="{FF2B5EF4-FFF2-40B4-BE49-F238E27FC236}">
                <a16:creationId xmlns:a16="http://schemas.microsoft.com/office/drawing/2014/main" id="{644F22F4-CC8D-43B2-B9EF-0873D1EE6FF5}"/>
              </a:ext>
            </a:extLst>
          </p:cNvPr>
          <p:cNvSpPr>
            <a:spLocks noGrp="1"/>
          </p:cNvSpPr>
          <p:nvPr>
            <p:ph idx="1"/>
          </p:nvPr>
        </p:nvSpPr>
        <p:spPr/>
        <p:txBody>
          <a:bodyPr/>
          <a:lstStyle/>
          <a:p>
            <a:r>
              <a:rPr lang="en-US" b="1" dirty="0">
                <a:solidFill>
                  <a:schemeClr val="accent2"/>
                </a:solidFill>
              </a:rPr>
              <a:t>Order effects</a:t>
            </a:r>
            <a:r>
              <a:rPr lang="en-US" dirty="0">
                <a:solidFill>
                  <a:schemeClr val="accent2"/>
                </a:solidFill>
              </a:rPr>
              <a:t> </a:t>
            </a:r>
            <a:r>
              <a:rPr lang="en-US" dirty="0"/>
              <a:t>occur when the order in which questions appear biases the responses.</a:t>
            </a:r>
          </a:p>
          <a:p>
            <a:r>
              <a:rPr lang="en-US" b="1" dirty="0">
                <a:solidFill>
                  <a:schemeClr val="accent5"/>
                </a:solidFill>
              </a:rPr>
              <a:t>Priming effects</a:t>
            </a:r>
            <a:r>
              <a:rPr lang="en-US" dirty="0">
                <a:solidFill>
                  <a:schemeClr val="accent5"/>
                </a:solidFill>
              </a:rPr>
              <a:t> </a:t>
            </a:r>
            <a:r>
              <a:rPr lang="en-US" dirty="0"/>
              <a:t>are a type of order effect in which exposure to a particular image, word, or feeling shapes how respondents think and feel in the immediate aftermath.</a:t>
            </a:r>
          </a:p>
          <a:p>
            <a:pPr lvl="1"/>
            <a:r>
              <a:rPr lang="en-US" dirty="0"/>
              <a:t>Example: the effect of recalling politicians involved in scandals on the ratings of currently elected officials </a:t>
            </a:r>
          </a:p>
        </p:txBody>
      </p:sp>
      <p:sp>
        <p:nvSpPr>
          <p:cNvPr id="4" name="Slide Number Placeholder 3"/>
          <p:cNvSpPr>
            <a:spLocks noGrp="1"/>
          </p:cNvSpPr>
          <p:nvPr>
            <p:ph type="sldNum" sz="quarter" idx="12"/>
          </p:nvPr>
        </p:nvSpPr>
        <p:spPr/>
        <p:txBody>
          <a:bodyPr/>
          <a:lstStyle/>
          <a:p>
            <a:fld id="{B35CEF3E-7540-464E-9BFD-4DB656D25118}" type="slidenum">
              <a:rPr lang="en-US" smtClean="0"/>
              <a:pPr/>
              <a:t>29</a:t>
            </a:fld>
            <a:endParaRPr lang="en-US" dirty="0"/>
          </a:p>
        </p:txBody>
      </p:sp>
    </p:spTree>
    <p:extLst>
      <p:ext uri="{BB962C8B-B14F-4D97-AF65-F5344CB8AC3E}">
        <p14:creationId xmlns:p14="http://schemas.microsoft.com/office/powerpoint/2010/main" val="86160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Agenda </a:t>
            </a:r>
            <a:r>
              <a:rPr lang="es-ES" dirty="0" err="1"/>
              <a:t>for</a:t>
            </a:r>
            <a:r>
              <a:rPr lang="es-ES" dirty="0"/>
              <a:t> </a:t>
            </a:r>
            <a:r>
              <a:rPr lang="es-ES" dirty="0" err="1"/>
              <a:t>Today</a:t>
            </a:r>
            <a:endParaRPr lang="en-US" dirty="0"/>
          </a:p>
        </p:txBody>
      </p:sp>
      <p:sp>
        <p:nvSpPr>
          <p:cNvPr id="3" name="Marcador de contenido 2"/>
          <p:cNvSpPr>
            <a:spLocks noGrp="1"/>
          </p:cNvSpPr>
          <p:nvPr>
            <p:ph idx="1"/>
          </p:nvPr>
        </p:nvSpPr>
        <p:spPr/>
        <p:txBody>
          <a:bodyPr>
            <a:normAutofit/>
          </a:bodyPr>
          <a:lstStyle/>
          <a:p>
            <a:r>
              <a:rPr lang="es-ES" dirty="0" err="1"/>
              <a:t>Introduction</a:t>
            </a:r>
            <a:r>
              <a:rPr lang="es-ES" dirty="0"/>
              <a:t> to </a:t>
            </a:r>
            <a:r>
              <a:rPr lang="es-ES" dirty="0" err="1"/>
              <a:t>Research</a:t>
            </a:r>
            <a:r>
              <a:rPr lang="es-ES" dirty="0"/>
              <a:t>: </a:t>
            </a:r>
            <a:r>
              <a:rPr lang="es-ES" dirty="0" err="1"/>
              <a:t>Matching</a:t>
            </a:r>
            <a:r>
              <a:rPr lang="es-ES" dirty="0"/>
              <a:t> </a:t>
            </a:r>
            <a:r>
              <a:rPr lang="es-ES" dirty="0" err="1"/>
              <a:t>the</a:t>
            </a:r>
            <a:r>
              <a:rPr lang="es-ES" dirty="0"/>
              <a:t> </a:t>
            </a:r>
            <a:r>
              <a:rPr lang="es-ES" dirty="0" err="1"/>
              <a:t>Method</a:t>
            </a:r>
            <a:r>
              <a:rPr lang="es-ES" dirty="0"/>
              <a:t> to </a:t>
            </a:r>
            <a:r>
              <a:rPr lang="es-ES" dirty="0" err="1"/>
              <a:t>the</a:t>
            </a:r>
            <a:r>
              <a:rPr lang="es-ES" dirty="0"/>
              <a:t> </a:t>
            </a:r>
            <a:r>
              <a:rPr lang="es-ES" dirty="0" err="1"/>
              <a:t>Research</a:t>
            </a:r>
            <a:r>
              <a:rPr lang="es-ES" dirty="0"/>
              <a:t> </a:t>
            </a:r>
            <a:r>
              <a:rPr lang="es-ES" dirty="0" err="1"/>
              <a:t>Goal</a:t>
            </a:r>
            <a:endParaRPr lang="es-ES" dirty="0"/>
          </a:p>
          <a:p>
            <a:r>
              <a:rPr lang="es-ES" dirty="0" err="1"/>
              <a:t>Surveys</a:t>
            </a:r>
            <a:endParaRPr lang="es-ES" dirty="0"/>
          </a:p>
          <a:p>
            <a:r>
              <a:rPr lang="es-ES" dirty="0"/>
              <a:t>Interviews</a:t>
            </a:r>
          </a:p>
          <a:p>
            <a:r>
              <a:rPr lang="es-ES" dirty="0" err="1"/>
              <a:t>Focus</a:t>
            </a:r>
            <a:r>
              <a:rPr lang="es-ES" dirty="0"/>
              <a:t> </a:t>
            </a:r>
            <a:r>
              <a:rPr lang="es-ES" dirty="0" err="1"/>
              <a:t>Groups</a:t>
            </a:r>
            <a:endParaRPr lang="es-ES" dirty="0"/>
          </a:p>
          <a:p>
            <a:r>
              <a:rPr lang="es-ES" dirty="0" err="1"/>
              <a:t>Wrap</a:t>
            </a:r>
            <a:r>
              <a:rPr lang="es-ES" dirty="0"/>
              <a:t> up and </a:t>
            </a:r>
            <a:r>
              <a:rPr lang="es-ES" dirty="0" err="1"/>
              <a:t>Conclusions</a:t>
            </a:r>
            <a:endParaRPr lang="es-ES" dirty="0"/>
          </a:p>
        </p:txBody>
      </p:sp>
    </p:spTree>
    <p:extLst>
      <p:ext uri="{BB962C8B-B14F-4D97-AF65-F5344CB8AC3E}">
        <p14:creationId xmlns:p14="http://schemas.microsoft.com/office/powerpoint/2010/main" val="134217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1820-90D5-4CC3-98F7-485A3EB1715B}"/>
              </a:ext>
            </a:extLst>
          </p:cNvPr>
          <p:cNvSpPr>
            <a:spLocks noGrp="1"/>
          </p:cNvSpPr>
          <p:nvPr>
            <p:ph type="title"/>
          </p:nvPr>
        </p:nvSpPr>
        <p:spPr/>
        <p:txBody>
          <a:bodyPr/>
          <a:lstStyle/>
          <a:p>
            <a:r>
              <a:rPr lang="en-US"/>
              <a:t>Conducting the Survey: The Pretest </a:t>
            </a:r>
            <a:endParaRPr lang="en-US" dirty="0"/>
          </a:p>
        </p:txBody>
      </p:sp>
      <p:sp>
        <p:nvSpPr>
          <p:cNvPr id="3" name="Content Placeholder 2">
            <a:extLst>
              <a:ext uri="{FF2B5EF4-FFF2-40B4-BE49-F238E27FC236}">
                <a16:creationId xmlns:a16="http://schemas.microsoft.com/office/drawing/2014/main" id="{A2AB6420-CBEB-4BAF-A140-585B0EC64EF7}"/>
              </a:ext>
            </a:extLst>
          </p:cNvPr>
          <p:cNvSpPr>
            <a:spLocks noGrp="1"/>
          </p:cNvSpPr>
          <p:nvPr>
            <p:ph idx="1"/>
          </p:nvPr>
        </p:nvSpPr>
        <p:spPr/>
        <p:txBody>
          <a:bodyPr/>
          <a:lstStyle/>
          <a:p>
            <a:pPr lvl="0"/>
            <a:r>
              <a:rPr lang="en-US" dirty="0"/>
              <a:t>A </a:t>
            </a:r>
            <a:r>
              <a:rPr lang="en-US" b="1" dirty="0">
                <a:solidFill>
                  <a:schemeClr val="accent4"/>
                </a:solidFill>
              </a:rPr>
              <a:t>pretest</a:t>
            </a:r>
            <a:r>
              <a:rPr lang="en-US" dirty="0"/>
              <a:t> is a trial run of a survey administered to a group of people who are similar to the study sample. </a:t>
            </a:r>
          </a:p>
          <a:p>
            <a:pPr lvl="0"/>
            <a:r>
              <a:rPr lang="en-US" dirty="0"/>
              <a:t>The pretest should be conducted in precisely the same way that the final survey will be conducted. </a:t>
            </a:r>
          </a:p>
          <a:p>
            <a:pPr lvl="0"/>
            <a:r>
              <a:rPr lang="en-US" dirty="0"/>
              <a:t>Pretesting may also include a </a:t>
            </a:r>
            <a:r>
              <a:rPr lang="en-US" b="1" dirty="0">
                <a:solidFill>
                  <a:schemeClr val="accent2"/>
                </a:solidFill>
              </a:rPr>
              <a:t>cognitive interview</a:t>
            </a:r>
            <a:r>
              <a:rPr lang="en-US" b="1" dirty="0"/>
              <a:t>.</a:t>
            </a:r>
          </a:p>
        </p:txBody>
      </p:sp>
      <p:sp>
        <p:nvSpPr>
          <p:cNvPr id="4" name="Slide Number Placeholder 3"/>
          <p:cNvSpPr>
            <a:spLocks noGrp="1"/>
          </p:cNvSpPr>
          <p:nvPr>
            <p:ph type="sldNum" sz="quarter" idx="12"/>
          </p:nvPr>
        </p:nvSpPr>
        <p:spPr/>
        <p:txBody>
          <a:bodyPr/>
          <a:lstStyle/>
          <a:p>
            <a:fld id="{B35CEF3E-7540-464E-9BFD-4DB656D25118}" type="slidenum">
              <a:rPr lang="en-US" smtClean="0"/>
              <a:pPr/>
              <a:t>30</a:t>
            </a:fld>
            <a:endParaRPr lang="en-US" dirty="0"/>
          </a:p>
        </p:txBody>
      </p:sp>
    </p:spTree>
    <p:extLst>
      <p:ext uri="{BB962C8B-B14F-4D97-AF65-F5344CB8AC3E}">
        <p14:creationId xmlns:p14="http://schemas.microsoft.com/office/powerpoint/2010/main" val="4209933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a:bodyPr>
          <a:lstStyle/>
          <a:p>
            <a:r>
              <a:rPr lang="en-US" dirty="0"/>
              <a:t>What is a Cognitive Interview?</a:t>
            </a:r>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idx="1"/>
          </p:nvPr>
        </p:nvSpPr>
        <p:spPr/>
        <p:txBody>
          <a:bodyPr/>
          <a:lstStyle/>
          <a:p>
            <a:pPr marL="571500" indent="-571500">
              <a:buFont typeface="Arial" panose="020B0604020202020204" pitchFamily="34" charset="0"/>
              <a:buChar char="•"/>
            </a:pPr>
            <a:r>
              <a:rPr lang="en-US" b="1" dirty="0">
                <a:solidFill>
                  <a:schemeClr val="tx2"/>
                </a:solidFill>
              </a:rPr>
              <a:t>Cognitive interviews </a:t>
            </a:r>
            <a:r>
              <a:rPr lang="en-US" dirty="0">
                <a:solidFill>
                  <a:schemeClr val="tx2"/>
                </a:solidFill>
              </a:rPr>
              <a:t>are used primarily to </a:t>
            </a:r>
            <a:r>
              <a:rPr lang="en-US" b="1" dirty="0">
                <a:solidFill>
                  <a:srgbClr val="C00000"/>
                </a:solidFill>
              </a:rPr>
              <a:t>pretest survey questions</a:t>
            </a:r>
            <a:r>
              <a:rPr lang="en-US" dirty="0">
                <a:solidFill>
                  <a:schemeClr val="tx2"/>
                </a:solidFill>
              </a:rPr>
              <a:t>, as they involve participants thinking aloud about their responses. </a:t>
            </a:r>
          </a:p>
          <a:p>
            <a:pPr marL="571500" indent="-571500">
              <a:buFont typeface="Arial" panose="020B0604020202020204" pitchFamily="34" charset="0"/>
              <a:buChar char="•"/>
            </a:pPr>
            <a:r>
              <a:rPr lang="en-US" dirty="0">
                <a:solidFill>
                  <a:schemeClr val="tx2"/>
                </a:solidFill>
              </a:rPr>
              <a:t>They are useful for learning about </a:t>
            </a:r>
            <a:r>
              <a:rPr lang="en-US" b="1" dirty="0">
                <a:solidFill>
                  <a:srgbClr val="0070C0"/>
                </a:solidFill>
              </a:rPr>
              <a:t>how participants interpret questions</a:t>
            </a:r>
            <a:r>
              <a:rPr lang="en-US" dirty="0">
                <a:solidFill>
                  <a:schemeClr val="tx2"/>
                </a:solidFill>
              </a:rPr>
              <a:t> being planned for a survey, and they also allow the researcher to develop new survey questions based on the feedback from participants.</a:t>
            </a:r>
          </a:p>
          <a:p>
            <a:pPr marL="571500" indent="-571500">
              <a:buFont typeface="Arial" panose="020B0604020202020204" pitchFamily="34" charset="0"/>
              <a:buChar char="•"/>
            </a:pPr>
            <a:r>
              <a:rPr lang="en-US" dirty="0">
                <a:solidFill>
                  <a:schemeClr val="tx2"/>
                </a:solidFill>
              </a:rPr>
              <a:t> </a:t>
            </a:r>
          </a:p>
        </p:txBody>
      </p:sp>
      <p:sp>
        <p:nvSpPr>
          <p:cNvPr id="5" name="Rectángulo 4"/>
          <p:cNvSpPr/>
          <p:nvPr/>
        </p:nvSpPr>
        <p:spPr>
          <a:xfrm>
            <a:off x="2031679" y="2556932"/>
            <a:ext cx="8128640" cy="3318936"/>
          </a:xfrm>
          <a:prstGeom prst="rect">
            <a:avLst/>
          </a:prstGeom>
          <a:blipFill dpi="0" rotWithShape="1">
            <a:blip r:embed="rId3">
              <a:alphaModFix amt="9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 name="Slide Number Placeholder 3"/>
          <p:cNvSpPr>
            <a:spLocks noGrp="1"/>
          </p:cNvSpPr>
          <p:nvPr>
            <p:ph type="sldNum" sz="quarter" idx="12"/>
          </p:nvPr>
        </p:nvSpPr>
        <p:spPr/>
        <p:txBody>
          <a:bodyPr/>
          <a:lstStyle/>
          <a:p>
            <a:r>
              <a:rPr lang="en-US"/>
              <a:t>12</a:t>
            </a:r>
            <a:endParaRPr lang="en-US" dirty="0"/>
          </a:p>
        </p:txBody>
      </p:sp>
    </p:spTree>
    <p:extLst>
      <p:ext uri="{BB962C8B-B14F-4D97-AF65-F5344CB8AC3E}">
        <p14:creationId xmlns:p14="http://schemas.microsoft.com/office/powerpoint/2010/main" val="2725309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0B9E-B365-4D0D-A20B-152A00F7F85D}"/>
              </a:ext>
            </a:extLst>
          </p:cNvPr>
          <p:cNvSpPr>
            <a:spLocks noGrp="1"/>
          </p:cNvSpPr>
          <p:nvPr>
            <p:ph type="title"/>
          </p:nvPr>
        </p:nvSpPr>
        <p:spPr/>
        <p:txBody>
          <a:bodyPr>
            <a:normAutofit fontScale="90000"/>
          </a:bodyPr>
          <a:lstStyle/>
          <a:p>
            <a:r>
              <a:rPr lang="en-US" dirty="0"/>
              <a:t>Conducting the Survey: Conducting Preliminary Data Analyses </a:t>
            </a:r>
          </a:p>
        </p:txBody>
      </p:sp>
      <p:sp>
        <p:nvSpPr>
          <p:cNvPr id="3" name="Content Placeholder 2">
            <a:extLst>
              <a:ext uri="{FF2B5EF4-FFF2-40B4-BE49-F238E27FC236}">
                <a16:creationId xmlns:a16="http://schemas.microsoft.com/office/drawing/2014/main" id="{E784F320-FC91-42DF-B369-AD36E6A34519}"/>
              </a:ext>
            </a:extLst>
          </p:cNvPr>
          <p:cNvSpPr>
            <a:spLocks noGrp="1"/>
          </p:cNvSpPr>
          <p:nvPr>
            <p:ph idx="1"/>
          </p:nvPr>
        </p:nvSpPr>
        <p:spPr/>
        <p:txBody>
          <a:bodyPr/>
          <a:lstStyle/>
          <a:p>
            <a:pPr lvl="0"/>
            <a:r>
              <a:rPr lang="en-US" dirty="0"/>
              <a:t>Researchers can use both “soft” and “hard” data to analyze the pretest. </a:t>
            </a:r>
          </a:p>
          <a:p>
            <a:pPr lvl="1"/>
            <a:r>
              <a:rPr lang="es-ES" dirty="0"/>
              <a:t>Information </a:t>
            </a:r>
            <a:r>
              <a:rPr lang="es-ES" dirty="0" err="1"/>
              <a:t>from</a:t>
            </a:r>
            <a:r>
              <a:rPr lang="es-ES" dirty="0"/>
              <a:t> </a:t>
            </a:r>
            <a:r>
              <a:rPr lang="es-ES" dirty="0" err="1"/>
              <a:t>the</a:t>
            </a:r>
            <a:r>
              <a:rPr lang="es-ES" dirty="0"/>
              <a:t> </a:t>
            </a:r>
            <a:r>
              <a:rPr lang="es-ES" dirty="0" err="1"/>
              <a:t>cognitive</a:t>
            </a:r>
            <a:r>
              <a:rPr lang="es-ES" dirty="0"/>
              <a:t> interviews as </a:t>
            </a:r>
            <a:r>
              <a:rPr lang="es-ES" dirty="0" err="1"/>
              <a:t>well</a:t>
            </a:r>
            <a:r>
              <a:rPr lang="es-ES" dirty="0"/>
              <a:t> as </a:t>
            </a:r>
            <a:r>
              <a:rPr lang="es-ES" dirty="0" err="1"/>
              <a:t>preliminary</a:t>
            </a:r>
            <a:r>
              <a:rPr lang="es-ES" dirty="0"/>
              <a:t> data </a:t>
            </a:r>
            <a:r>
              <a:rPr lang="es-ES" dirty="0" err="1"/>
              <a:t>analysis</a:t>
            </a:r>
            <a:r>
              <a:rPr lang="es-ES" dirty="0"/>
              <a:t>. </a:t>
            </a:r>
            <a:endParaRPr lang="en-US" dirty="0"/>
          </a:p>
          <a:p>
            <a:r>
              <a:rPr lang="en-US" b="1" dirty="0">
                <a:solidFill>
                  <a:schemeClr val="accent2"/>
                </a:solidFill>
              </a:rPr>
              <a:t>Frequency distributions</a:t>
            </a:r>
            <a:r>
              <a:rPr lang="en-US" dirty="0">
                <a:solidFill>
                  <a:schemeClr val="accent2"/>
                </a:solidFill>
              </a:rPr>
              <a:t> </a:t>
            </a:r>
            <a:r>
              <a:rPr lang="en-US" dirty="0"/>
              <a:t>help researchers assess problems with the questions, such as a large percentage of respondents choosing the answer, “I don’t know.”</a:t>
            </a:r>
          </a:p>
          <a:p>
            <a:r>
              <a:rPr lang="en-US" dirty="0"/>
              <a:t>If the frequency distribution for a question shows clustering, it may indicate the need for more specific response categories. </a:t>
            </a:r>
          </a:p>
          <a:p>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32</a:t>
            </a:fld>
            <a:endParaRPr lang="en-US" dirty="0"/>
          </a:p>
        </p:txBody>
      </p:sp>
    </p:spTree>
    <p:extLst>
      <p:ext uri="{BB962C8B-B14F-4D97-AF65-F5344CB8AC3E}">
        <p14:creationId xmlns:p14="http://schemas.microsoft.com/office/powerpoint/2010/main" val="2480115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E672-B2C5-4433-BDAA-8251497E8656}"/>
              </a:ext>
            </a:extLst>
          </p:cNvPr>
          <p:cNvSpPr>
            <a:spLocks noGrp="1"/>
          </p:cNvSpPr>
          <p:nvPr>
            <p:ph type="title"/>
          </p:nvPr>
        </p:nvSpPr>
        <p:spPr/>
        <p:txBody>
          <a:bodyPr>
            <a:normAutofit fontScale="90000"/>
          </a:bodyPr>
          <a:lstStyle/>
          <a:p>
            <a:r>
              <a:rPr lang="en-US" dirty="0"/>
              <a:t>Conducting the Survey: Launching the survey</a:t>
            </a:r>
          </a:p>
        </p:txBody>
      </p:sp>
      <p:sp>
        <p:nvSpPr>
          <p:cNvPr id="3" name="Content Placeholder 2">
            <a:extLst>
              <a:ext uri="{FF2B5EF4-FFF2-40B4-BE49-F238E27FC236}">
                <a16:creationId xmlns:a16="http://schemas.microsoft.com/office/drawing/2014/main" id="{6C678360-DC24-4F54-AAA0-9A07E66FFF90}"/>
              </a:ext>
            </a:extLst>
          </p:cNvPr>
          <p:cNvSpPr>
            <a:spLocks noGrp="1"/>
          </p:cNvSpPr>
          <p:nvPr>
            <p:ph idx="1"/>
          </p:nvPr>
        </p:nvSpPr>
        <p:spPr/>
        <p:txBody>
          <a:bodyPr/>
          <a:lstStyle/>
          <a:p>
            <a:r>
              <a:rPr lang="en-US" dirty="0"/>
              <a:t>After the survey has been pretested and revised, researchers are ready to go into the field.</a:t>
            </a:r>
          </a:p>
          <a:p>
            <a:r>
              <a:rPr lang="en-US" dirty="0"/>
              <a:t>At this point, they may send advance mailings about the survey to respondents.</a:t>
            </a:r>
          </a:p>
          <a:p>
            <a:r>
              <a:rPr lang="en-US" dirty="0"/>
              <a:t>Regardless of the survey mode chosen (telephone, mail, online, face-to-face), the researchers’ initial contact with respondents should involve a </a:t>
            </a:r>
            <a:r>
              <a:rPr lang="en-US" b="1" dirty="0">
                <a:solidFill>
                  <a:schemeClr val="accent1"/>
                </a:solidFill>
              </a:rPr>
              <a:t>brief explanation </a:t>
            </a:r>
            <a:r>
              <a:rPr lang="en-US" dirty="0"/>
              <a:t>of the survey and obtain </a:t>
            </a:r>
            <a:r>
              <a:rPr lang="en-US" b="1" dirty="0">
                <a:solidFill>
                  <a:schemeClr val="accent4"/>
                </a:solidFill>
              </a:rPr>
              <a:t>informed consent</a:t>
            </a:r>
            <a:r>
              <a:rPr lang="en-US" dirty="0"/>
              <a:t>. </a:t>
            </a:r>
          </a:p>
        </p:txBody>
      </p:sp>
      <p:sp>
        <p:nvSpPr>
          <p:cNvPr id="4" name="Slide Number Placeholder 3"/>
          <p:cNvSpPr>
            <a:spLocks noGrp="1"/>
          </p:cNvSpPr>
          <p:nvPr>
            <p:ph type="sldNum" sz="quarter" idx="12"/>
          </p:nvPr>
        </p:nvSpPr>
        <p:spPr/>
        <p:txBody>
          <a:bodyPr/>
          <a:lstStyle/>
          <a:p>
            <a:fld id="{B35CEF3E-7540-464E-9BFD-4DB656D25118}" type="slidenum">
              <a:rPr lang="en-US" smtClean="0"/>
              <a:pPr/>
              <a:t>33</a:t>
            </a:fld>
            <a:endParaRPr lang="en-US" dirty="0"/>
          </a:p>
        </p:txBody>
      </p:sp>
    </p:spTree>
    <p:extLst>
      <p:ext uri="{BB962C8B-B14F-4D97-AF65-F5344CB8AC3E}">
        <p14:creationId xmlns:p14="http://schemas.microsoft.com/office/powerpoint/2010/main" val="2660548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A6AB-B748-414A-84CD-3E5793EF652A}"/>
              </a:ext>
            </a:extLst>
          </p:cNvPr>
          <p:cNvSpPr>
            <a:spLocks noGrp="1"/>
          </p:cNvSpPr>
          <p:nvPr>
            <p:ph type="title"/>
          </p:nvPr>
        </p:nvSpPr>
        <p:spPr/>
        <p:txBody>
          <a:bodyPr>
            <a:normAutofit fontScale="90000"/>
          </a:bodyPr>
          <a:lstStyle/>
          <a:p>
            <a:r>
              <a:rPr lang="en-US"/>
              <a:t>Ethical Concerns in Survey Research: Confidentiality  </a:t>
            </a:r>
            <a:endParaRPr lang="en-US" dirty="0"/>
          </a:p>
        </p:txBody>
      </p:sp>
      <p:sp>
        <p:nvSpPr>
          <p:cNvPr id="3" name="Content Placeholder 2">
            <a:extLst>
              <a:ext uri="{FF2B5EF4-FFF2-40B4-BE49-F238E27FC236}">
                <a16:creationId xmlns:a16="http://schemas.microsoft.com/office/drawing/2014/main" id="{BA509842-7ACC-45D5-817A-B20CFEF5F940}"/>
              </a:ext>
            </a:extLst>
          </p:cNvPr>
          <p:cNvSpPr>
            <a:spLocks noGrp="1"/>
          </p:cNvSpPr>
          <p:nvPr>
            <p:ph idx="1"/>
          </p:nvPr>
        </p:nvSpPr>
        <p:spPr/>
        <p:txBody>
          <a:bodyPr>
            <a:normAutofit fontScale="92500" lnSpcReduction="20000"/>
          </a:bodyPr>
          <a:lstStyle/>
          <a:p>
            <a:pPr lvl="0"/>
            <a:r>
              <a:rPr lang="en-US" dirty="0"/>
              <a:t>Researchers must protect the confidentiality of their respondents’ survey responses, but it is unrealistic and impractical for survey researchers to promise complete anonymity to their respondents.</a:t>
            </a:r>
          </a:p>
          <a:p>
            <a:pPr lvl="1"/>
            <a:r>
              <a:rPr lang="es-ES" b="1" dirty="0" err="1">
                <a:solidFill>
                  <a:schemeClr val="accent2"/>
                </a:solidFill>
              </a:rPr>
              <a:t>Anonymity</a:t>
            </a:r>
            <a:r>
              <a:rPr lang="es-ES" dirty="0">
                <a:solidFill>
                  <a:schemeClr val="accent2"/>
                </a:solidFill>
              </a:rPr>
              <a:t> </a:t>
            </a:r>
            <a:r>
              <a:rPr lang="es-ES" dirty="0"/>
              <a:t>– no </a:t>
            </a:r>
            <a:r>
              <a:rPr lang="es-ES" dirty="0" err="1"/>
              <a:t>way</a:t>
            </a:r>
            <a:r>
              <a:rPr lang="es-ES" dirty="0"/>
              <a:t> to </a:t>
            </a:r>
            <a:r>
              <a:rPr lang="es-ES" dirty="0" err="1"/>
              <a:t>identify</a:t>
            </a:r>
            <a:r>
              <a:rPr lang="es-ES" dirty="0"/>
              <a:t> a </a:t>
            </a:r>
            <a:r>
              <a:rPr lang="es-ES" dirty="0" err="1"/>
              <a:t>person</a:t>
            </a:r>
            <a:r>
              <a:rPr lang="es-ES" dirty="0"/>
              <a:t> </a:t>
            </a:r>
            <a:r>
              <a:rPr lang="es-ES" dirty="0" err="1"/>
              <a:t>from</a:t>
            </a:r>
            <a:r>
              <a:rPr lang="es-ES" dirty="0"/>
              <a:t> </a:t>
            </a:r>
            <a:r>
              <a:rPr lang="es-ES" dirty="0" err="1"/>
              <a:t>the</a:t>
            </a:r>
            <a:r>
              <a:rPr lang="es-ES" dirty="0"/>
              <a:t> </a:t>
            </a:r>
            <a:r>
              <a:rPr lang="es-ES" dirty="0" err="1"/>
              <a:t>information</a:t>
            </a:r>
            <a:r>
              <a:rPr lang="es-ES" dirty="0"/>
              <a:t> </a:t>
            </a:r>
            <a:r>
              <a:rPr lang="es-ES" dirty="0" err="1"/>
              <a:t>provided</a:t>
            </a:r>
            <a:r>
              <a:rPr lang="es-ES" dirty="0"/>
              <a:t> (</a:t>
            </a:r>
            <a:r>
              <a:rPr lang="es-ES" dirty="0" err="1"/>
              <a:t>e.g</a:t>
            </a:r>
            <a:r>
              <a:rPr lang="es-ES" dirty="0"/>
              <a:t>. </a:t>
            </a:r>
            <a:r>
              <a:rPr lang="es-ES" dirty="0" err="1"/>
              <a:t>keep</a:t>
            </a:r>
            <a:r>
              <a:rPr lang="es-ES" dirty="0"/>
              <a:t> personal </a:t>
            </a:r>
            <a:r>
              <a:rPr lang="es-ES" dirty="0" err="1"/>
              <a:t>details</a:t>
            </a:r>
            <a:r>
              <a:rPr lang="es-ES" dirty="0"/>
              <a:t> </a:t>
            </a:r>
            <a:r>
              <a:rPr lang="es-ES" dirty="0" err="1"/>
              <a:t>separate</a:t>
            </a:r>
            <a:r>
              <a:rPr lang="es-ES" dirty="0"/>
              <a:t> </a:t>
            </a:r>
            <a:r>
              <a:rPr lang="es-ES" dirty="0" err="1"/>
              <a:t>from</a:t>
            </a:r>
            <a:r>
              <a:rPr lang="es-ES" dirty="0"/>
              <a:t> </a:t>
            </a:r>
            <a:r>
              <a:rPr lang="es-ES" dirty="0" err="1"/>
              <a:t>survey</a:t>
            </a:r>
            <a:r>
              <a:rPr lang="es-ES" dirty="0"/>
              <a:t> responses) </a:t>
            </a:r>
          </a:p>
          <a:p>
            <a:pPr lvl="1"/>
            <a:r>
              <a:rPr lang="es-ES" b="1" dirty="0" err="1">
                <a:solidFill>
                  <a:schemeClr val="accent5"/>
                </a:solidFill>
              </a:rPr>
              <a:t>Confidentiality</a:t>
            </a:r>
            <a:r>
              <a:rPr lang="es-ES" b="1" dirty="0"/>
              <a:t> </a:t>
            </a:r>
            <a:r>
              <a:rPr lang="es-ES" dirty="0"/>
              <a:t>– </a:t>
            </a:r>
            <a:r>
              <a:rPr lang="es-ES" dirty="0" err="1"/>
              <a:t>although</a:t>
            </a:r>
            <a:r>
              <a:rPr lang="es-ES" dirty="0"/>
              <a:t> </a:t>
            </a:r>
            <a:r>
              <a:rPr lang="es-ES" dirty="0" err="1"/>
              <a:t>you</a:t>
            </a:r>
            <a:r>
              <a:rPr lang="es-ES" dirty="0"/>
              <a:t> can </a:t>
            </a:r>
            <a:r>
              <a:rPr lang="es-ES" dirty="0" err="1"/>
              <a:t>identify</a:t>
            </a:r>
            <a:r>
              <a:rPr lang="es-ES" dirty="0"/>
              <a:t> </a:t>
            </a:r>
            <a:r>
              <a:rPr lang="es-ES" dirty="0" err="1"/>
              <a:t>someone</a:t>
            </a:r>
            <a:r>
              <a:rPr lang="es-ES" dirty="0"/>
              <a:t>, </a:t>
            </a:r>
            <a:r>
              <a:rPr lang="es-ES" dirty="0" err="1"/>
              <a:t>promising</a:t>
            </a:r>
            <a:r>
              <a:rPr lang="es-ES" dirty="0"/>
              <a:t> </a:t>
            </a:r>
            <a:r>
              <a:rPr lang="es-ES" dirty="0" err="1"/>
              <a:t>not</a:t>
            </a:r>
            <a:r>
              <a:rPr lang="es-ES" dirty="0"/>
              <a:t> to</a:t>
            </a:r>
            <a:endParaRPr lang="en-US" dirty="0"/>
          </a:p>
          <a:p>
            <a:pPr lvl="0"/>
            <a:r>
              <a:rPr lang="en-US" dirty="0"/>
              <a:t>To maintain confidentiality, researchers often assign an ID number to each survey respondent, which serves as the only identifying information visible on the survey.</a:t>
            </a:r>
          </a:p>
          <a:p>
            <a:pPr lvl="0"/>
            <a:r>
              <a:rPr lang="en-US" dirty="0"/>
              <a:t>Any documentation that links the ID number to respondents’ personal information must be held in a private and secure location.</a:t>
            </a:r>
          </a:p>
          <a:p>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34</a:t>
            </a:fld>
            <a:endParaRPr lang="en-US" dirty="0"/>
          </a:p>
        </p:txBody>
      </p:sp>
    </p:spTree>
    <p:extLst>
      <p:ext uri="{BB962C8B-B14F-4D97-AF65-F5344CB8AC3E}">
        <p14:creationId xmlns:p14="http://schemas.microsoft.com/office/powerpoint/2010/main" val="2822645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0C65-63B2-4B47-88BD-A87B7909965E}"/>
              </a:ext>
            </a:extLst>
          </p:cNvPr>
          <p:cNvSpPr>
            <a:spLocks noGrp="1"/>
          </p:cNvSpPr>
          <p:nvPr>
            <p:ph type="title"/>
          </p:nvPr>
        </p:nvSpPr>
        <p:spPr/>
        <p:txBody>
          <a:bodyPr>
            <a:normAutofit fontScale="90000"/>
          </a:bodyPr>
          <a:lstStyle/>
          <a:p>
            <a:r>
              <a:rPr lang="en-US"/>
              <a:t>Ethical Concerns in Survey Research:</a:t>
            </a:r>
            <a:br>
              <a:rPr lang="en-US"/>
            </a:br>
            <a:r>
              <a:rPr lang="en-US"/>
              <a:t>Psychological Distress </a:t>
            </a:r>
            <a:endParaRPr lang="en-US" dirty="0"/>
          </a:p>
        </p:txBody>
      </p:sp>
      <p:sp>
        <p:nvSpPr>
          <p:cNvPr id="3" name="Content Placeholder 2">
            <a:extLst>
              <a:ext uri="{FF2B5EF4-FFF2-40B4-BE49-F238E27FC236}">
                <a16:creationId xmlns:a16="http://schemas.microsoft.com/office/drawing/2014/main" id="{77463CF9-6FBF-46C0-A94A-75DE66B0A4D3}"/>
              </a:ext>
            </a:extLst>
          </p:cNvPr>
          <p:cNvSpPr>
            <a:spLocks noGrp="1"/>
          </p:cNvSpPr>
          <p:nvPr>
            <p:ph idx="1"/>
          </p:nvPr>
        </p:nvSpPr>
        <p:spPr/>
        <p:txBody>
          <a:bodyPr/>
          <a:lstStyle/>
          <a:p>
            <a:r>
              <a:rPr lang="en-US" dirty="0"/>
              <a:t>Researchers should be sensitive to survey questions that may cause respondents to experience minor psychological distress. </a:t>
            </a:r>
          </a:p>
          <a:p>
            <a:r>
              <a:rPr lang="en-US" dirty="0"/>
              <a:t>This harm can be minimized by </a:t>
            </a:r>
            <a:r>
              <a:rPr lang="en-US" b="1" dirty="0">
                <a:solidFill>
                  <a:srgbClr val="7030A0"/>
                </a:solidFill>
              </a:rPr>
              <a:t>warning respondents</a:t>
            </a:r>
            <a:r>
              <a:rPr lang="en-US" dirty="0"/>
              <a:t> about any distressing questions ahead of time, providing them with access to appropriate support resources, and reminding them that their </a:t>
            </a:r>
            <a:r>
              <a:rPr lang="en-US" b="1" dirty="0">
                <a:solidFill>
                  <a:schemeClr val="accent3"/>
                </a:solidFill>
              </a:rPr>
              <a:t>participation in the survey is voluntary</a:t>
            </a:r>
            <a:r>
              <a:rPr lang="en-US" dirty="0"/>
              <a:t>.</a:t>
            </a:r>
          </a:p>
          <a:p>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35</a:t>
            </a:fld>
            <a:endParaRPr lang="en-US" dirty="0"/>
          </a:p>
        </p:txBody>
      </p:sp>
    </p:spTree>
    <p:extLst>
      <p:ext uri="{BB962C8B-B14F-4D97-AF65-F5344CB8AC3E}">
        <p14:creationId xmlns:p14="http://schemas.microsoft.com/office/powerpoint/2010/main" val="2390755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ADF0-34B0-4DE8-8107-617A868E8FEE}"/>
              </a:ext>
            </a:extLst>
          </p:cNvPr>
          <p:cNvSpPr>
            <a:spLocks noGrp="1"/>
          </p:cNvSpPr>
          <p:nvPr>
            <p:ph type="title"/>
          </p:nvPr>
        </p:nvSpPr>
        <p:spPr/>
        <p:txBody>
          <a:bodyPr/>
          <a:lstStyle/>
          <a:p>
            <a:r>
              <a:rPr lang="en-US"/>
              <a:t>Reliability and Validity </a:t>
            </a:r>
            <a:endParaRPr lang="en-US" dirty="0"/>
          </a:p>
        </p:txBody>
      </p:sp>
      <p:sp>
        <p:nvSpPr>
          <p:cNvPr id="3" name="Content Placeholder 2">
            <a:extLst>
              <a:ext uri="{FF2B5EF4-FFF2-40B4-BE49-F238E27FC236}">
                <a16:creationId xmlns:a16="http://schemas.microsoft.com/office/drawing/2014/main" id="{91256218-09E7-4432-8126-FBBE615FA14E}"/>
              </a:ext>
            </a:extLst>
          </p:cNvPr>
          <p:cNvSpPr>
            <a:spLocks noGrp="1"/>
          </p:cNvSpPr>
          <p:nvPr>
            <p:ph sz="half" idx="1"/>
          </p:nvPr>
        </p:nvSpPr>
        <p:spPr/>
        <p:txBody>
          <a:bodyPr/>
          <a:lstStyle/>
          <a:p>
            <a:r>
              <a:rPr lang="en-US" b="1" dirty="0"/>
              <a:t>Reliability</a:t>
            </a:r>
            <a:r>
              <a:rPr lang="en-US" dirty="0"/>
              <a:t> is a quality of a measure concerning how dependable it is. Are the measures consistent? </a:t>
            </a:r>
          </a:p>
          <a:p>
            <a:r>
              <a:rPr lang="en-US" b="1" dirty="0"/>
              <a:t>Validity</a:t>
            </a:r>
            <a:r>
              <a:rPr lang="en-US" dirty="0"/>
              <a:t> is quality of a measure concerning how accurate it is. Are the conclusions well-founded? </a:t>
            </a:r>
          </a:p>
        </p:txBody>
      </p:sp>
      <p:sp>
        <p:nvSpPr>
          <p:cNvPr id="5" name="Slide Number Placeholder 4"/>
          <p:cNvSpPr>
            <a:spLocks noGrp="1"/>
          </p:cNvSpPr>
          <p:nvPr>
            <p:ph type="sldNum" sz="quarter" idx="12"/>
          </p:nvPr>
        </p:nvSpPr>
        <p:spPr/>
        <p:txBody>
          <a:bodyPr/>
          <a:lstStyle/>
          <a:p>
            <a:r>
              <a:rPr lang="en-US"/>
              <a:t>3</a:t>
            </a:r>
            <a:endParaRPr lang="en-US" dirty="0"/>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238" y="3143250"/>
            <a:ext cx="4240360" cy="1762778"/>
          </a:xfrm>
          <a:prstGeom prst="rect">
            <a:avLst/>
          </a:prstGeom>
        </p:spPr>
      </p:pic>
      <p:sp>
        <p:nvSpPr>
          <p:cNvPr id="8" name="Content Placeholder 2">
            <a:extLst>
              <a:ext uri="{FF2B5EF4-FFF2-40B4-BE49-F238E27FC236}">
                <a16:creationId xmlns:a16="http://schemas.microsoft.com/office/drawing/2014/main" id="{1AB564DC-4EBA-4CAC-BEAB-CD6E34CF22C8}"/>
              </a:ext>
            </a:extLst>
          </p:cNvPr>
          <p:cNvSpPr>
            <a:spLocks noGrp="1"/>
          </p:cNvSpPr>
          <p:nvPr>
            <p:ph sz="half" idx="1"/>
          </p:nvPr>
        </p:nvSpPr>
        <p:spPr>
          <a:xfrm>
            <a:off x="1298448" y="5143528"/>
            <a:ext cx="9598150" cy="913437"/>
          </a:xfrm>
        </p:spPr>
        <p:txBody>
          <a:bodyPr/>
          <a:lstStyle/>
          <a:p>
            <a:r>
              <a:rPr lang="en-US" dirty="0"/>
              <a:t>Researchers aim to maximize both reliability and validity, but they may need to make trade-offs in their research design.</a:t>
            </a:r>
          </a:p>
        </p:txBody>
      </p:sp>
    </p:spTree>
    <p:extLst>
      <p:ext uri="{BB962C8B-B14F-4D97-AF65-F5344CB8AC3E}">
        <p14:creationId xmlns:p14="http://schemas.microsoft.com/office/powerpoint/2010/main" val="116293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9945-AFF6-44DD-B5E7-AABF11D45360}"/>
              </a:ext>
            </a:extLst>
          </p:cNvPr>
          <p:cNvSpPr>
            <a:spLocks noGrp="1"/>
          </p:cNvSpPr>
          <p:nvPr>
            <p:ph type="title"/>
          </p:nvPr>
        </p:nvSpPr>
        <p:spPr/>
        <p:txBody>
          <a:bodyPr>
            <a:normAutofit/>
          </a:bodyPr>
          <a:lstStyle/>
          <a:p>
            <a:r>
              <a:rPr lang="en-US" dirty="0"/>
              <a:t>Strengths of Surveys</a:t>
            </a:r>
          </a:p>
        </p:txBody>
      </p:sp>
      <p:sp>
        <p:nvSpPr>
          <p:cNvPr id="3" name="Content Placeholder 2">
            <a:extLst>
              <a:ext uri="{FF2B5EF4-FFF2-40B4-BE49-F238E27FC236}">
                <a16:creationId xmlns:a16="http://schemas.microsoft.com/office/drawing/2014/main" id="{9CE4D9E7-CAD6-4EBF-8D8B-26D448F60EFE}"/>
              </a:ext>
            </a:extLst>
          </p:cNvPr>
          <p:cNvSpPr>
            <a:spLocks noGrp="1"/>
          </p:cNvSpPr>
          <p:nvPr>
            <p:ph idx="1"/>
          </p:nvPr>
        </p:nvSpPr>
        <p:spPr/>
        <p:txBody>
          <a:bodyPr/>
          <a:lstStyle/>
          <a:p>
            <a:r>
              <a:rPr lang="es-ES" b="1" dirty="0" err="1">
                <a:solidFill>
                  <a:schemeClr val="accent3"/>
                </a:solidFill>
              </a:rPr>
              <a:t>Breadth</a:t>
            </a:r>
            <a:r>
              <a:rPr lang="es-ES" dirty="0"/>
              <a:t>: </a:t>
            </a:r>
            <a:r>
              <a:rPr lang="es-ES" dirty="0" err="1"/>
              <a:t>urveys</a:t>
            </a:r>
            <a:r>
              <a:rPr lang="es-ES" dirty="0"/>
              <a:t> can </a:t>
            </a:r>
            <a:r>
              <a:rPr lang="es-ES" dirty="0" err="1"/>
              <a:t>cover</a:t>
            </a:r>
            <a:r>
              <a:rPr lang="es-ES" dirty="0"/>
              <a:t> a </a:t>
            </a:r>
            <a:r>
              <a:rPr lang="es-ES" dirty="0" err="1"/>
              <a:t>wide</a:t>
            </a:r>
            <a:r>
              <a:rPr lang="es-ES" dirty="0"/>
              <a:t> </a:t>
            </a:r>
            <a:r>
              <a:rPr lang="es-ES" dirty="0" err="1"/>
              <a:t>range</a:t>
            </a:r>
            <a:r>
              <a:rPr lang="es-ES" dirty="0"/>
              <a:t> of </a:t>
            </a:r>
            <a:r>
              <a:rPr lang="es-ES" dirty="0" err="1"/>
              <a:t>topics</a:t>
            </a:r>
            <a:r>
              <a:rPr lang="es-ES" dirty="0"/>
              <a:t> in a short </a:t>
            </a:r>
            <a:r>
              <a:rPr lang="es-ES" dirty="0" err="1"/>
              <a:t>amount</a:t>
            </a:r>
            <a:r>
              <a:rPr lang="es-ES" dirty="0"/>
              <a:t> of time </a:t>
            </a:r>
          </a:p>
          <a:p>
            <a:r>
              <a:rPr lang="es-ES" b="1" dirty="0" err="1">
                <a:solidFill>
                  <a:schemeClr val="accent2"/>
                </a:solidFill>
              </a:rPr>
              <a:t>Cost</a:t>
            </a:r>
            <a:r>
              <a:rPr lang="es-ES" b="1" dirty="0">
                <a:solidFill>
                  <a:schemeClr val="accent2"/>
                </a:solidFill>
              </a:rPr>
              <a:t> </a:t>
            </a:r>
            <a:r>
              <a:rPr lang="es-ES" b="1" dirty="0" err="1">
                <a:solidFill>
                  <a:schemeClr val="accent2"/>
                </a:solidFill>
              </a:rPr>
              <a:t>effective</a:t>
            </a:r>
            <a:r>
              <a:rPr lang="es-ES" b="1" dirty="0">
                <a:solidFill>
                  <a:schemeClr val="accent2"/>
                </a:solidFill>
              </a:rPr>
              <a:t> </a:t>
            </a:r>
            <a:r>
              <a:rPr lang="es-ES" dirty="0"/>
              <a:t>– can </a:t>
            </a:r>
            <a:r>
              <a:rPr lang="es-ES" dirty="0" err="1"/>
              <a:t>create</a:t>
            </a:r>
            <a:r>
              <a:rPr lang="es-ES" dirty="0"/>
              <a:t> and </a:t>
            </a:r>
            <a:r>
              <a:rPr lang="es-ES" dirty="0" err="1"/>
              <a:t>send</a:t>
            </a:r>
            <a:r>
              <a:rPr lang="es-ES" dirty="0"/>
              <a:t> </a:t>
            </a:r>
            <a:r>
              <a:rPr lang="es-ES" dirty="0" err="1"/>
              <a:t>surveys</a:t>
            </a:r>
            <a:r>
              <a:rPr lang="es-ES" dirty="0"/>
              <a:t> online </a:t>
            </a:r>
            <a:r>
              <a:rPr lang="es-ES" dirty="0" err="1"/>
              <a:t>for</a:t>
            </a:r>
            <a:r>
              <a:rPr lang="es-ES" dirty="0"/>
              <a:t> free</a:t>
            </a:r>
          </a:p>
          <a:p>
            <a:r>
              <a:rPr lang="es-ES" dirty="0" err="1"/>
              <a:t>Allow</a:t>
            </a:r>
            <a:r>
              <a:rPr lang="es-ES" dirty="0"/>
              <a:t> </a:t>
            </a:r>
            <a:r>
              <a:rPr lang="es-ES" dirty="0" err="1"/>
              <a:t>researchers</a:t>
            </a:r>
            <a:r>
              <a:rPr lang="es-ES" dirty="0"/>
              <a:t> to compare data </a:t>
            </a:r>
            <a:r>
              <a:rPr lang="es-ES" b="1" dirty="0" err="1">
                <a:solidFill>
                  <a:schemeClr val="accent5"/>
                </a:solidFill>
              </a:rPr>
              <a:t>across</a:t>
            </a:r>
            <a:r>
              <a:rPr lang="es-ES" b="1" dirty="0">
                <a:solidFill>
                  <a:schemeClr val="accent5"/>
                </a:solidFill>
              </a:rPr>
              <a:t> </a:t>
            </a:r>
            <a:r>
              <a:rPr lang="es-ES" b="1" dirty="0" err="1">
                <a:solidFill>
                  <a:schemeClr val="accent5"/>
                </a:solidFill>
              </a:rPr>
              <a:t>groups</a:t>
            </a:r>
            <a:r>
              <a:rPr lang="es-ES" b="1" dirty="0">
                <a:solidFill>
                  <a:schemeClr val="accent5"/>
                </a:solidFill>
              </a:rPr>
              <a:t> and </a:t>
            </a:r>
            <a:r>
              <a:rPr lang="es-ES" b="1" dirty="0" err="1">
                <a:solidFill>
                  <a:schemeClr val="accent5"/>
                </a:solidFill>
              </a:rPr>
              <a:t>over</a:t>
            </a:r>
            <a:r>
              <a:rPr lang="es-ES" b="1" dirty="0">
                <a:solidFill>
                  <a:schemeClr val="accent5"/>
                </a:solidFill>
              </a:rPr>
              <a:t> time </a:t>
            </a:r>
          </a:p>
          <a:p>
            <a:r>
              <a:rPr lang="es-ES" b="1" dirty="0" err="1">
                <a:solidFill>
                  <a:srgbClr val="7030A0"/>
                </a:solidFill>
              </a:rPr>
              <a:t>Reliable</a:t>
            </a:r>
            <a:r>
              <a:rPr lang="es-ES" dirty="0"/>
              <a:t> – </a:t>
            </a:r>
            <a:r>
              <a:rPr lang="es-ES" dirty="0" err="1"/>
              <a:t>same</a:t>
            </a:r>
            <a:r>
              <a:rPr lang="es-ES" dirty="0"/>
              <a:t> </a:t>
            </a:r>
            <a:r>
              <a:rPr lang="es-ES" dirty="0" err="1"/>
              <a:t>questions</a:t>
            </a:r>
            <a:r>
              <a:rPr lang="es-ES" dirty="0"/>
              <a:t>, </a:t>
            </a:r>
            <a:r>
              <a:rPr lang="es-ES" dirty="0" err="1"/>
              <a:t>posed</a:t>
            </a:r>
            <a:r>
              <a:rPr lang="es-ES" dirty="0"/>
              <a:t> in </a:t>
            </a:r>
            <a:r>
              <a:rPr lang="es-ES" dirty="0" err="1"/>
              <a:t>the</a:t>
            </a:r>
            <a:r>
              <a:rPr lang="es-ES" dirty="0"/>
              <a:t> </a:t>
            </a:r>
            <a:r>
              <a:rPr lang="es-ES" dirty="0" err="1"/>
              <a:t>same</a:t>
            </a:r>
            <a:r>
              <a:rPr lang="es-ES" dirty="0"/>
              <a:t> </a:t>
            </a:r>
            <a:r>
              <a:rPr lang="es-ES" dirty="0" err="1"/>
              <a:t>way</a:t>
            </a:r>
            <a:r>
              <a:rPr lang="es-ES" dirty="0"/>
              <a:t>. </a:t>
            </a:r>
            <a:r>
              <a:rPr lang="es-ES" dirty="0" err="1"/>
              <a:t>Very</a:t>
            </a:r>
            <a:r>
              <a:rPr lang="es-ES" dirty="0"/>
              <a:t> </a:t>
            </a:r>
            <a:r>
              <a:rPr lang="es-ES" dirty="0" err="1"/>
              <a:t>consistent</a:t>
            </a:r>
            <a:endParaRPr lang="es-ES" dirty="0"/>
          </a:p>
          <a:p>
            <a:r>
              <a:rPr lang="es-ES" b="1" dirty="0" err="1">
                <a:solidFill>
                  <a:schemeClr val="accent4"/>
                </a:solidFill>
              </a:rPr>
              <a:t>Generalizability</a:t>
            </a:r>
            <a:r>
              <a:rPr lang="es-ES" dirty="0"/>
              <a:t> </a:t>
            </a:r>
            <a:r>
              <a:rPr lang="es-ES" dirty="0" err="1"/>
              <a:t>due</a:t>
            </a:r>
            <a:r>
              <a:rPr lang="es-ES" dirty="0"/>
              <a:t> to </a:t>
            </a:r>
            <a:r>
              <a:rPr lang="es-ES" dirty="0" err="1"/>
              <a:t>probability</a:t>
            </a:r>
            <a:r>
              <a:rPr lang="es-ES" dirty="0"/>
              <a:t> </a:t>
            </a:r>
            <a:r>
              <a:rPr lang="es-ES" dirty="0" err="1"/>
              <a:t>sampling</a:t>
            </a:r>
            <a:r>
              <a:rPr lang="es-ES" dirty="0"/>
              <a:t> </a:t>
            </a:r>
            <a:r>
              <a:rPr lang="es-ES" dirty="0" err="1"/>
              <a:t>strategies</a:t>
            </a:r>
            <a:r>
              <a:rPr lang="es-ES" dirty="0"/>
              <a:t> </a:t>
            </a:r>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37</a:t>
            </a:fld>
            <a:endParaRPr lang="en-US" dirty="0"/>
          </a:p>
        </p:txBody>
      </p:sp>
    </p:spTree>
    <p:extLst>
      <p:ext uri="{BB962C8B-B14F-4D97-AF65-F5344CB8AC3E}">
        <p14:creationId xmlns:p14="http://schemas.microsoft.com/office/powerpoint/2010/main" val="11933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9945-AFF6-44DD-B5E7-AABF11D45360}"/>
              </a:ext>
            </a:extLst>
          </p:cNvPr>
          <p:cNvSpPr>
            <a:spLocks noGrp="1"/>
          </p:cNvSpPr>
          <p:nvPr>
            <p:ph type="title"/>
          </p:nvPr>
        </p:nvSpPr>
        <p:spPr/>
        <p:txBody>
          <a:bodyPr>
            <a:normAutofit/>
          </a:bodyPr>
          <a:lstStyle/>
          <a:p>
            <a:r>
              <a:rPr lang="en-US" dirty="0"/>
              <a:t>Limitations of Surveys</a:t>
            </a:r>
          </a:p>
        </p:txBody>
      </p:sp>
      <p:sp>
        <p:nvSpPr>
          <p:cNvPr id="3" name="Content Placeholder 2">
            <a:extLst>
              <a:ext uri="{FF2B5EF4-FFF2-40B4-BE49-F238E27FC236}">
                <a16:creationId xmlns:a16="http://schemas.microsoft.com/office/drawing/2014/main" id="{9CE4D9E7-CAD6-4EBF-8D8B-26D448F60EFE}"/>
              </a:ext>
            </a:extLst>
          </p:cNvPr>
          <p:cNvSpPr>
            <a:spLocks noGrp="1"/>
          </p:cNvSpPr>
          <p:nvPr>
            <p:ph idx="1"/>
          </p:nvPr>
        </p:nvSpPr>
        <p:spPr/>
        <p:txBody>
          <a:bodyPr>
            <a:normAutofit lnSpcReduction="10000"/>
          </a:bodyPr>
          <a:lstStyle/>
          <a:p>
            <a:r>
              <a:rPr lang="es-ES" b="1" dirty="0" err="1">
                <a:solidFill>
                  <a:schemeClr val="accent4"/>
                </a:solidFill>
              </a:rPr>
              <a:t>Nonresponse</a:t>
            </a:r>
            <a:r>
              <a:rPr lang="es-ES" b="1" dirty="0">
                <a:solidFill>
                  <a:schemeClr val="accent4"/>
                </a:solidFill>
              </a:rPr>
              <a:t> and </a:t>
            </a:r>
            <a:r>
              <a:rPr lang="es-ES" b="1" dirty="0" err="1">
                <a:solidFill>
                  <a:schemeClr val="accent4"/>
                </a:solidFill>
              </a:rPr>
              <a:t>low</a:t>
            </a:r>
            <a:r>
              <a:rPr lang="es-ES" b="1" dirty="0">
                <a:solidFill>
                  <a:schemeClr val="accent4"/>
                </a:solidFill>
              </a:rPr>
              <a:t> response </a:t>
            </a:r>
            <a:r>
              <a:rPr lang="es-ES" b="1" dirty="0" err="1">
                <a:solidFill>
                  <a:schemeClr val="accent4"/>
                </a:solidFill>
              </a:rPr>
              <a:t>rates</a:t>
            </a:r>
            <a:r>
              <a:rPr lang="es-ES" b="1" dirty="0">
                <a:solidFill>
                  <a:schemeClr val="accent4"/>
                </a:solidFill>
              </a:rPr>
              <a:t> </a:t>
            </a:r>
          </a:p>
          <a:p>
            <a:pPr lvl="1"/>
            <a:r>
              <a:rPr lang="en-US" dirty="0"/>
              <a:t>Respondents may choose not to participate in a survey at all or they may choose not to respond to particular questions on the survey. </a:t>
            </a:r>
          </a:p>
          <a:p>
            <a:pPr lvl="1"/>
            <a:r>
              <a:rPr lang="en-US" dirty="0"/>
              <a:t>If individuals who do and do not respond differ in systematic ways, then the results of the study may be biased. </a:t>
            </a:r>
            <a:endParaRPr lang="es-ES" dirty="0"/>
          </a:p>
          <a:p>
            <a:r>
              <a:rPr lang="es-ES" b="1" dirty="0" err="1">
                <a:solidFill>
                  <a:schemeClr val="accent3"/>
                </a:solidFill>
              </a:rPr>
              <a:t>Validity</a:t>
            </a:r>
            <a:r>
              <a:rPr lang="es-ES" dirty="0"/>
              <a:t> – </a:t>
            </a:r>
            <a:r>
              <a:rPr lang="es-ES" dirty="0" err="1"/>
              <a:t>closed-ended</a:t>
            </a:r>
            <a:r>
              <a:rPr lang="es-ES" dirty="0"/>
              <a:t> </a:t>
            </a:r>
            <a:r>
              <a:rPr lang="es-ES" dirty="0" err="1"/>
              <a:t>questions</a:t>
            </a:r>
            <a:r>
              <a:rPr lang="es-ES" dirty="0"/>
              <a:t> </a:t>
            </a:r>
            <a:r>
              <a:rPr lang="es-ES" dirty="0" err="1"/>
              <a:t>may</a:t>
            </a:r>
            <a:r>
              <a:rPr lang="es-ES" dirty="0"/>
              <a:t> </a:t>
            </a:r>
            <a:r>
              <a:rPr lang="es-ES" dirty="0" err="1"/>
              <a:t>have</a:t>
            </a:r>
            <a:r>
              <a:rPr lang="es-ES" dirty="0"/>
              <a:t> </a:t>
            </a:r>
            <a:r>
              <a:rPr lang="es-ES" dirty="0" err="1"/>
              <a:t>lower</a:t>
            </a:r>
            <a:r>
              <a:rPr lang="es-ES" dirty="0"/>
              <a:t> </a:t>
            </a:r>
            <a:r>
              <a:rPr lang="es-ES" dirty="0" err="1"/>
              <a:t>validity</a:t>
            </a:r>
            <a:r>
              <a:rPr lang="es-ES" dirty="0"/>
              <a:t> </a:t>
            </a:r>
          </a:p>
          <a:p>
            <a:r>
              <a:rPr lang="es-ES" b="1" dirty="0" err="1">
                <a:solidFill>
                  <a:schemeClr val="accent2"/>
                </a:solidFill>
              </a:rPr>
              <a:t>Inflexibility</a:t>
            </a:r>
            <a:r>
              <a:rPr lang="es-ES" dirty="0"/>
              <a:t> – responses </a:t>
            </a:r>
            <a:r>
              <a:rPr lang="es-ES" dirty="0" err="1"/>
              <a:t>tend</a:t>
            </a:r>
            <a:r>
              <a:rPr lang="es-ES" dirty="0"/>
              <a:t> to be </a:t>
            </a:r>
            <a:r>
              <a:rPr lang="es-ES" dirty="0" err="1"/>
              <a:t>fixed</a:t>
            </a:r>
            <a:r>
              <a:rPr lang="es-ES" dirty="0"/>
              <a:t>, </a:t>
            </a:r>
            <a:r>
              <a:rPr lang="es-ES" dirty="0" err="1"/>
              <a:t>cannot</a:t>
            </a:r>
            <a:r>
              <a:rPr lang="es-ES" dirty="0"/>
              <a:t> </a:t>
            </a:r>
            <a:r>
              <a:rPr lang="es-ES" dirty="0" err="1"/>
              <a:t>address</a:t>
            </a:r>
            <a:r>
              <a:rPr lang="es-ES" dirty="0"/>
              <a:t> </a:t>
            </a:r>
            <a:r>
              <a:rPr lang="es-ES" dirty="0" err="1"/>
              <a:t>any</a:t>
            </a:r>
            <a:r>
              <a:rPr lang="es-ES" dirty="0"/>
              <a:t> </a:t>
            </a:r>
            <a:r>
              <a:rPr lang="es-ES" dirty="0" err="1"/>
              <a:t>questions</a:t>
            </a:r>
            <a:r>
              <a:rPr lang="es-ES" dirty="0"/>
              <a:t> </a:t>
            </a:r>
            <a:r>
              <a:rPr lang="es-ES" dirty="0" err="1"/>
              <a:t>or</a:t>
            </a:r>
            <a:r>
              <a:rPr lang="es-ES" dirty="0"/>
              <a:t> </a:t>
            </a:r>
            <a:r>
              <a:rPr lang="es-ES" dirty="0" err="1"/>
              <a:t>confusion</a:t>
            </a:r>
            <a:r>
              <a:rPr lang="es-ES" dirty="0"/>
              <a:t> </a:t>
            </a:r>
            <a:r>
              <a:rPr lang="es-ES" dirty="0" err="1"/>
              <a:t>from</a:t>
            </a:r>
            <a:r>
              <a:rPr lang="es-ES" dirty="0"/>
              <a:t> </a:t>
            </a:r>
            <a:r>
              <a:rPr lang="es-ES" dirty="0" err="1"/>
              <a:t>respondents</a:t>
            </a:r>
            <a:r>
              <a:rPr lang="es-ES" dirty="0"/>
              <a:t> </a:t>
            </a:r>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38</a:t>
            </a:fld>
            <a:endParaRPr lang="en-US" dirty="0"/>
          </a:p>
        </p:txBody>
      </p:sp>
    </p:spTree>
    <p:extLst>
      <p:ext uri="{BB962C8B-B14F-4D97-AF65-F5344CB8AC3E}">
        <p14:creationId xmlns:p14="http://schemas.microsoft.com/office/powerpoint/2010/main" val="275893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Sampling</a:t>
            </a:r>
            <a:r>
              <a:rPr lang="es-ES" dirty="0"/>
              <a:t> </a:t>
            </a:r>
            <a:endParaRPr lang="en-US" dirty="0"/>
          </a:p>
        </p:txBody>
      </p:sp>
    </p:spTree>
    <p:extLst>
      <p:ext uri="{BB962C8B-B14F-4D97-AF65-F5344CB8AC3E}">
        <p14:creationId xmlns:p14="http://schemas.microsoft.com/office/powerpoint/2010/main" val="104271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Introduction</a:t>
            </a:r>
            <a:r>
              <a:rPr lang="es-ES" dirty="0"/>
              <a:t> to </a:t>
            </a:r>
            <a:r>
              <a:rPr lang="es-ES" dirty="0" err="1"/>
              <a:t>Research</a:t>
            </a:r>
            <a:endParaRPr lang="en-US" dirty="0"/>
          </a:p>
        </p:txBody>
      </p:sp>
      <p:sp>
        <p:nvSpPr>
          <p:cNvPr id="3" name="Marcador de texto 2"/>
          <p:cNvSpPr>
            <a:spLocks noGrp="1"/>
          </p:cNvSpPr>
          <p:nvPr>
            <p:ph type="body" idx="1"/>
          </p:nvPr>
        </p:nvSpPr>
        <p:spPr/>
        <p:txBody>
          <a:bodyPr/>
          <a:lstStyle/>
          <a:p>
            <a:r>
              <a:rPr lang="es-ES" dirty="0" err="1"/>
              <a:t>Qualitative</a:t>
            </a:r>
            <a:r>
              <a:rPr lang="es-ES" dirty="0"/>
              <a:t> vs. </a:t>
            </a:r>
            <a:r>
              <a:rPr lang="es-ES" dirty="0" err="1"/>
              <a:t>Quantitative</a:t>
            </a:r>
            <a:r>
              <a:rPr lang="es-ES" dirty="0"/>
              <a:t> </a:t>
            </a:r>
            <a:r>
              <a:rPr lang="es-ES" dirty="0" err="1"/>
              <a:t>Methods</a:t>
            </a:r>
            <a:r>
              <a:rPr lang="es-ES" dirty="0"/>
              <a:t> &amp; </a:t>
            </a:r>
            <a:r>
              <a:rPr lang="es-ES" dirty="0" err="1"/>
              <a:t>Research</a:t>
            </a:r>
            <a:r>
              <a:rPr lang="es-ES" dirty="0"/>
              <a:t> </a:t>
            </a:r>
            <a:r>
              <a:rPr lang="es-ES" dirty="0" err="1"/>
              <a:t>Goals</a:t>
            </a:r>
            <a:endParaRPr lang="en-US" dirty="0"/>
          </a:p>
        </p:txBody>
      </p:sp>
    </p:spTree>
    <p:extLst>
      <p:ext uri="{BB962C8B-B14F-4D97-AF65-F5344CB8AC3E}">
        <p14:creationId xmlns:p14="http://schemas.microsoft.com/office/powerpoint/2010/main" val="3131197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Sampling</a:t>
            </a:r>
            <a:endParaRPr lang="en-US" dirty="0"/>
          </a:p>
        </p:txBody>
      </p:sp>
      <p:sp>
        <p:nvSpPr>
          <p:cNvPr id="3" name="Marcador de contenido 2"/>
          <p:cNvSpPr>
            <a:spLocks noGrp="1"/>
          </p:cNvSpPr>
          <p:nvPr>
            <p:ph idx="1"/>
          </p:nvPr>
        </p:nvSpPr>
        <p:spPr/>
        <p:txBody>
          <a:bodyPr/>
          <a:lstStyle/>
          <a:p>
            <a:r>
              <a:rPr lang="en-US" dirty="0"/>
              <a:t>Sampling refers to the process of </a:t>
            </a:r>
            <a:r>
              <a:rPr lang="en-US" b="1" dirty="0">
                <a:solidFill>
                  <a:schemeClr val="accent2"/>
                </a:solidFill>
              </a:rPr>
              <a:t>deciding what or whom to observe </a:t>
            </a:r>
            <a:r>
              <a:rPr lang="en-US" dirty="0"/>
              <a:t>when you cannot observe and analyze everything or everyone in the target population. </a:t>
            </a:r>
          </a:p>
          <a:p>
            <a:r>
              <a:rPr lang="en-US" dirty="0"/>
              <a:t>As long as the appropriate sampling strategy is used to obtain a sample of a target population, social researchers can have confidence that the sample accurately represents the target population. </a:t>
            </a:r>
          </a:p>
          <a:p>
            <a:endParaRPr lang="en-US" dirty="0"/>
          </a:p>
        </p:txBody>
      </p:sp>
    </p:spTree>
    <p:extLst>
      <p:ext uri="{BB962C8B-B14F-4D97-AF65-F5344CB8AC3E}">
        <p14:creationId xmlns:p14="http://schemas.microsoft.com/office/powerpoint/2010/main" val="1397788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Probability</a:t>
            </a:r>
            <a:r>
              <a:rPr lang="es-ES" dirty="0"/>
              <a:t> </a:t>
            </a:r>
            <a:r>
              <a:rPr lang="es-ES" dirty="0" err="1"/>
              <a:t>Sampling</a:t>
            </a:r>
            <a:r>
              <a:rPr lang="es-ES" dirty="0"/>
              <a:t> </a:t>
            </a:r>
            <a:endParaRPr lang="en-US" dirty="0"/>
          </a:p>
        </p:txBody>
      </p:sp>
      <p:sp>
        <p:nvSpPr>
          <p:cNvPr id="3" name="Marcador de contenido 2"/>
          <p:cNvSpPr>
            <a:spLocks noGrp="1"/>
          </p:cNvSpPr>
          <p:nvPr>
            <p:ph idx="1"/>
          </p:nvPr>
        </p:nvSpPr>
        <p:spPr/>
        <p:txBody>
          <a:bodyPr>
            <a:normAutofit/>
          </a:bodyPr>
          <a:lstStyle/>
          <a:p>
            <a:r>
              <a:rPr lang="en-US" dirty="0"/>
              <a:t>If the goal is to obtain a sample that does not systematically differ from the population being studied then the solution is a </a:t>
            </a:r>
            <a:r>
              <a:rPr lang="en-US" b="1" dirty="0">
                <a:solidFill>
                  <a:schemeClr val="accent4"/>
                </a:solidFill>
              </a:rPr>
              <a:t>probability sample</a:t>
            </a:r>
            <a:r>
              <a:rPr lang="en-US" dirty="0"/>
              <a:t>.</a:t>
            </a:r>
          </a:p>
          <a:p>
            <a:r>
              <a:rPr lang="en-US" dirty="0"/>
              <a:t>Probability samples have two key characteristics:</a:t>
            </a:r>
          </a:p>
          <a:p>
            <a:pPr lvl="1"/>
            <a:r>
              <a:rPr lang="en-US" dirty="0"/>
              <a:t>Samples are chosen </a:t>
            </a:r>
            <a:r>
              <a:rPr lang="en-US" sz="2400" b="1" dirty="0">
                <a:solidFill>
                  <a:schemeClr val="accent3"/>
                </a:solidFill>
              </a:rPr>
              <a:t>randomly.</a:t>
            </a:r>
          </a:p>
          <a:p>
            <a:pPr lvl="1"/>
            <a:r>
              <a:rPr lang="en-US" dirty="0"/>
              <a:t>Every member of the population should have an </a:t>
            </a:r>
            <a:r>
              <a:rPr lang="en-US" sz="2400" b="1" dirty="0">
                <a:solidFill>
                  <a:srgbClr val="7030A0"/>
                </a:solidFill>
              </a:rPr>
              <a:t>equal chance </a:t>
            </a:r>
            <a:r>
              <a:rPr lang="en-US" dirty="0"/>
              <a:t>of being selected into the sample.</a:t>
            </a:r>
          </a:p>
          <a:p>
            <a:r>
              <a:rPr lang="es-ES" dirty="0" err="1"/>
              <a:t>Less</a:t>
            </a:r>
            <a:r>
              <a:rPr lang="es-ES" dirty="0"/>
              <a:t> </a:t>
            </a:r>
            <a:r>
              <a:rPr lang="es-ES" dirty="0" err="1"/>
              <a:t>bias</a:t>
            </a:r>
            <a:endParaRPr lang="en-US" dirty="0"/>
          </a:p>
          <a:p>
            <a:endParaRPr lang="en-US" dirty="0"/>
          </a:p>
        </p:txBody>
      </p:sp>
    </p:spTree>
    <p:extLst>
      <p:ext uri="{BB962C8B-B14F-4D97-AF65-F5344CB8AC3E}">
        <p14:creationId xmlns:p14="http://schemas.microsoft.com/office/powerpoint/2010/main" val="2445450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Non-</a:t>
            </a:r>
            <a:r>
              <a:rPr lang="es-ES" dirty="0" err="1"/>
              <a:t>Probability</a:t>
            </a:r>
            <a:r>
              <a:rPr lang="es-ES" dirty="0"/>
              <a:t> </a:t>
            </a:r>
            <a:r>
              <a:rPr lang="es-ES" dirty="0" err="1"/>
              <a:t>Sampling</a:t>
            </a:r>
            <a:r>
              <a:rPr lang="es-ES" dirty="0"/>
              <a:t> </a:t>
            </a:r>
            <a:endParaRPr lang="en-US" dirty="0"/>
          </a:p>
        </p:txBody>
      </p:sp>
      <p:sp>
        <p:nvSpPr>
          <p:cNvPr id="3" name="Marcador de contenido 2"/>
          <p:cNvSpPr>
            <a:spLocks noGrp="1"/>
          </p:cNvSpPr>
          <p:nvPr>
            <p:ph idx="1"/>
          </p:nvPr>
        </p:nvSpPr>
        <p:spPr/>
        <p:txBody>
          <a:bodyPr>
            <a:normAutofit fontScale="92500" lnSpcReduction="10000"/>
          </a:bodyPr>
          <a:lstStyle/>
          <a:p>
            <a:r>
              <a:rPr lang="en-US" dirty="0"/>
              <a:t>Used when you don’t have the option of probability samples </a:t>
            </a:r>
          </a:p>
          <a:p>
            <a:r>
              <a:rPr lang="en-US" dirty="0"/>
              <a:t>The simplest type of nonprobability sample is a </a:t>
            </a:r>
            <a:r>
              <a:rPr lang="en-US" b="1" dirty="0">
                <a:solidFill>
                  <a:schemeClr val="accent2"/>
                </a:solidFill>
              </a:rPr>
              <a:t>convenience sample</a:t>
            </a:r>
            <a:r>
              <a:rPr lang="en-US" dirty="0"/>
              <a:t>, for which the </a:t>
            </a:r>
            <a:r>
              <a:rPr lang="en-US" b="1" dirty="0">
                <a:solidFill>
                  <a:schemeClr val="accent3"/>
                </a:solidFill>
              </a:rPr>
              <a:t>cheapest and easiest observations </a:t>
            </a:r>
            <a:r>
              <a:rPr lang="en-US" dirty="0"/>
              <a:t>are selected. </a:t>
            </a:r>
          </a:p>
          <a:p>
            <a:r>
              <a:rPr lang="en-US" dirty="0"/>
              <a:t>Example: A professor studying undergraduate study habits selects all students in his/her sociology of education class as part of the sample.</a:t>
            </a:r>
          </a:p>
          <a:p>
            <a:r>
              <a:rPr lang="es-ES" dirty="0" err="1"/>
              <a:t>Other</a:t>
            </a:r>
            <a:r>
              <a:rPr lang="es-ES" dirty="0"/>
              <a:t> non-</a:t>
            </a:r>
            <a:r>
              <a:rPr lang="es-ES" dirty="0" err="1"/>
              <a:t>probability</a:t>
            </a:r>
            <a:r>
              <a:rPr lang="es-ES" dirty="0"/>
              <a:t> </a:t>
            </a:r>
            <a:r>
              <a:rPr lang="es-ES" dirty="0" err="1"/>
              <a:t>samples</a:t>
            </a:r>
            <a:r>
              <a:rPr lang="es-ES" dirty="0"/>
              <a:t> </a:t>
            </a:r>
            <a:r>
              <a:rPr lang="es-ES" dirty="0" err="1"/>
              <a:t>include</a:t>
            </a:r>
            <a:r>
              <a:rPr lang="es-ES" dirty="0">
                <a:solidFill>
                  <a:schemeClr val="tx1"/>
                </a:solidFill>
              </a:rPr>
              <a:t>:</a:t>
            </a:r>
            <a:r>
              <a:rPr lang="es-ES" b="1" dirty="0">
                <a:solidFill>
                  <a:schemeClr val="accent3"/>
                </a:solidFill>
              </a:rPr>
              <a:t> </a:t>
            </a:r>
            <a:r>
              <a:rPr lang="es-ES" b="1" dirty="0" err="1">
                <a:solidFill>
                  <a:schemeClr val="accent4"/>
                </a:solidFill>
              </a:rPr>
              <a:t>purposive</a:t>
            </a:r>
            <a:r>
              <a:rPr lang="es-ES" b="1" dirty="0">
                <a:solidFill>
                  <a:schemeClr val="accent4"/>
                </a:solidFill>
              </a:rPr>
              <a:t> </a:t>
            </a:r>
            <a:r>
              <a:rPr lang="es-ES" b="1" dirty="0" err="1">
                <a:solidFill>
                  <a:schemeClr val="accent4"/>
                </a:solidFill>
              </a:rPr>
              <a:t>sampling</a:t>
            </a:r>
            <a:r>
              <a:rPr lang="es-ES" dirty="0"/>
              <a:t>, </a:t>
            </a:r>
            <a:r>
              <a:rPr lang="es-ES" b="1" dirty="0" err="1">
                <a:solidFill>
                  <a:schemeClr val="accent1"/>
                </a:solidFill>
              </a:rPr>
              <a:t>snowball</a:t>
            </a:r>
            <a:r>
              <a:rPr lang="es-ES" b="1" dirty="0">
                <a:solidFill>
                  <a:schemeClr val="accent1"/>
                </a:solidFill>
              </a:rPr>
              <a:t> </a:t>
            </a:r>
            <a:r>
              <a:rPr lang="es-ES" b="1" dirty="0" err="1">
                <a:solidFill>
                  <a:schemeClr val="accent1"/>
                </a:solidFill>
              </a:rPr>
              <a:t>sampling</a:t>
            </a:r>
            <a:r>
              <a:rPr lang="es-ES" dirty="0"/>
              <a:t> and </a:t>
            </a:r>
            <a:r>
              <a:rPr lang="es-ES" b="1" dirty="0" err="1">
                <a:solidFill>
                  <a:srgbClr val="7030A0"/>
                </a:solidFill>
              </a:rPr>
              <a:t>quota</a:t>
            </a:r>
            <a:r>
              <a:rPr lang="es-ES" b="1" dirty="0">
                <a:solidFill>
                  <a:srgbClr val="7030A0"/>
                </a:solidFill>
              </a:rPr>
              <a:t> </a:t>
            </a:r>
            <a:r>
              <a:rPr lang="es-ES" b="1" dirty="0" err="1">
                <a:solidFill>
                  <a:srgbClr val="7030A0"/>
                </a:solidFill>
              </a:rPr>
              <a:t>sampling</a:t>
            </a:r>
            <a:r>
              <a:rPr lang="es-ES" b="1" dirty="0">
                <a:solidFill>
                  <a:srgbClr val="7030A0"/>
                </a:solidFill>
              </a:rPr>
              <a:t> </a:t>
            </a:r>
          </a:p>
          <a:p>
            <a:r>
              <a:rPr lang="es-ES" dirty="0" err="1">
                <a:solidFill>
                  <a:schemeClr val="tx1"/>
                </a:solidFill>
              </a:rPr>
              <a:t>Used</a:t>
            </a:r>
            <a:r>
              <a:rPr lang="es-ES" dirty="0">
                <a:solidFill>
                  <a:schemeClr val="tx1"/>
                </a:solidFill>
              </a:rPr>
              <a:t> in </a:t>
            </a:r>
            <a:r>
              <a:rPr lang="es-ES" dirty="0" err="1">
                <a:solidFill>
                  <a:schemeClr val="tx1"/>
                </a:solidFill>
              </a:rPr>
              <a:t>both</a:t>
            </a:r>
            <a:r>
              <a:rPr lang="es-ES" dirty="0">
                <a:solidFill>
                  <a:schemeClr val="tx1"/>
                </a:solidFill>
              </a:rPr>
              <a:t> </a:t>
            </a:r>
            <a:r>
              <a:rPr lang="es-ES" dirty="0" err="1">
                <a:solidFill>
                  <a:schemeClr val="tx1"/>
                </a:solidFill>
              </a:rPr>
              <a:t>quantitative</a:t>
            </a:r>
            <a:r>
              <a:rPr lang="es-ES" dirty="0">
                <a:solidFill>
                  <a:schemeClr val="tx1"/>
                </a:solidFill>
              </a:rPr>
              <a:t> and </a:t>
            </a:r>
            <a:r>
              <a:rPr lang="es-ES" dirty="0" err="1">
                <a:solidFill>
                  <a:schemeClr val="tx1"/>
                </a:solidFill>
              </a:rPr>
              <a:t>qualitative</a:t>
            </a:r>
            <a:r>
              <a:rPr lang="es-ES" dirty="0">
                <a:solidFill>
                  <a:schemeClr val="tx1"/>
                </a:solidFill>
              </a:rPr>
              <a:t> </a:t>
            </a:r>
            <a:r>
              <a:rPr lang="es-ES" dirty="0" err="1">
                <a:solidFill>
                  <a:schemeClr val="tx1"/>
                </a:solidFill>
              </a:rPr>
              <a:t>research</a:t>
            </a:r>
            <a:r>
              <a:rPr lang="es-ES" dirty="0">
                <a:solidFill>
                  <a:schemeClr val="tx1"/>
                </a:solidFill>
              </a:rPr>
              <a:t> </a:t>
            </a:r>
            <a:r>
              <a:rPr lang="es-ES" dirty="0" err="1">
                <a:solidFill>
                  <a:schemeClr val="tx1"/>
                </a:solidFill>
              </a:rPr>
              <a:t>but</a:t>
            </a:r>
            <a:r>
              <a:rPr lang="es-ES" dirty="0">
                <a:solidFill>
                  <a:schemeClr val="tx1"/>
                </a:solidFill>
              </a:rPr>
              <a:t> more </a:t>
            </a:r>
            <a:r>
              <a:rPr lang="es-ES" dirty="0" err="1">
                <a:solidFill>
                  <a:schemeClr val="tx1"/>
                </a:solidFill>
              </a:rPr>
              <a:t>common</a:t>
            </a:r>
            <a:r>
              <a:rPr lang="es-ES" dirty="0">
                <a:solidFill>
                  <a:schemeClr val="tx1"/>
                </a:solidFill>
              </a:rPr>
              <a:t> in </a:t>
            </a:r>
            <a:r>
              <a:rPr lang="es-ES" dirty="0" err="1">
                <a:solidFill>
                  <a:schemeClr val="tx1"/>
                </a:solidFill>
              </a:rPr>
              <a:t>qualitative</a:t>
            </a:r>
            <a:r>
              <a:rPr lang="es-ES" dirty="0">
                <a:solidFill>
                  <a:schemeClr val="tx1"/>
                </a:solidFill>
              </a:rPr>
              <a:t> </a:t>
            </a:r>
            <a:endParaRPr lang="en-US" dirty="0">
              <a:solidFill>
                <a:schemeClr val="tx1"/>
              </a:solidFill>
            </a:endParaRPr>
          </a:p>
          <a:p>
            <a:endParaRPr lang="en-US" dirty="0"/>
          </a:p>
          <a:p>
            <a:endParaRPr lang="en-US" dirty="0"/>
          </a:p>
        </p:txBody>
      </p:sp>
    </p:spTree>
    <p:extLst>
      <p:ext uri="{BB962C8B-B14F-4D97-AF65-F5344CB8AC3E}">
        <p14:creationId xmlns:p14="http://schemas.microsoft.com/office/powerpoint/2010/main" val="3822855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Interview </a:t>
            </a:r>
            <a:r>
              <a:rPr lang="es-ES" dirty="0" err="1"/>
              <a:t>Methods</a:t>
            </a:r>
            <a:endParaRPr lang="en-US" dirty="0"/>
          </a:p>
        </p:txBody>
      </p:sp>
      <p:sp>
        <p:nvSpPr>
          <p:cNvPr id="3" name="Marcador de texto 2"/>
          <p:cNvSpPr>
            <a:spLocks noGrp="1"/>
          </p:cNvSpPr>
          <p:nvPr>
            <p:ph type="body" idx="1"/>
          </p:nvPr>
        </p:nvSpPr>
        <p:spPr/>
        <p:txBody>
          <a:bodyPr/>
          <a:lstStyle/>
          <a:p>
            <a:r>
              <a:rPr lang="es-ES" dirty="0" err="1"/>
              <a:t>What</a:t>
            </a:r>
            <a:r>
              <a:rPr lang="es-ES" dirty="0"/>
              <a:t> are interviews? </a:t>
            </a:r>
            <a:r>
              <a:rPr lang="es-ES" dirty="0" err="1"/>
              <a:t>What</a:t>
            </a:r>
            <a:r>
              <a:rPr lang="es-ES" dirty="0"/>
              <a:t> can </a:t>
            </a:r>
            <a:r>
              <a:rPr lang="es-ES" dirty="0" err="1"/>
              <a:t>they</a:t>
            </a:r>
            <a:r>
              <a:rPr lang="es-ES" dirty="0"/>
              <a:t> do? </a:t>
            </a:r>
            <a:r>
              <a:rPr lang="es-ES" dirty="0" err="1"/>
              <a:t>What</a:t>
            </a:r>
            <a:r>
              <a:rPr lang="es-ES" dirty="0"/>
              <a:t> </a:t>
            </a:r>
            <a:r>
              <a:rPr lang="es-ES" dirty="0" err="1"/>
              <a:t>types</a:t>
            </a:r>
            <a:r>
              <a:rPr lang="es-ES" dirty="0"/>
              <a:t> of interviews are </a:t>
            </a:r>
            <a:r>
              <a:rPr lang="es-ES" dirty="0" err="1"/>
              <a:t>there</a:t>
            </a:r>
            <a:r>
              <a:rPr lang="es-ES" dirty="0"/>
              <a:t>? </a:t>
            </a:r>
            <a:r>
              <a:rPr lang="es-ES" dirty="0" err="1"/>
              <a:t>How</a:t>
            </a:r>
            <a:r>
              <a:rPr lang="es-ES" dirty="0"/>
              <a:t> do I </a:t>
            </a:r>
            <a:r>
              <a:rPr lang="es-ES" dirty="0" err="1"/>
              <a:t>conduct</a:t>
            </a:r>
            <a:r>
              <a:rPr lang="es-ES" dirty="0"/>
              <a:t> interview </a:t>
            </a:r>
            <a:r>
              <a:rPr lang="es-ES" dirty="0" err="1"/>
              <a:t>research</a:t>
            </a:r>
            <a:r>
              <a:rPr lang="es-ES" dirty="0"/>
              <a:t>? </a:t>
            </a:r>
            <a:endParaRPr lang="en-US" dirty="0"/>
          </a:p>
          <a:p>
            <a:endParaRPr lang="en-US" dirty="0"/>
          </a:p>
        </p:txBody>
      </p:sp>
    </p:spTree>
    <p:extLst>
      <p:ext uri="{BB962C8B-B14F-4D97-AF65-F5344CB8AC3E}">
        <p14:creationId xmlns:p14="http://schemas.microsoft.com/office/powerpoint/2010/main" val="4103624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45FC-8C93-4CD9-A686-DEBE697F6350}"/>
              </a:ext>
            </a:extLst>
          </p:cNvPr>
          <p:cNvSpPr>
            <a:spLocks noGrp="1"/>
          </p:cNvSpPr>
          <p:nvPr>
            <p:ph type="title"/>
          </p:nvPr>
        </p:nvSpPr>
        <p:spPr/>
        <p:txBody>
          <a:bodyPr/>
          <a:lstStyle/>
          <a:p>
            <a:r>
              <a:rPr lang="en-US" dirty="0"/>
              <a:t>What are interviews? </a:t>
            </a:r>
          </a:p>
        </p:txBody>
      </p:sp>
      <p:sp>
        <p:nvSpPr>
          <p:cNvPr id="3" name="Content Placeholder 2">
            <a:extLst>
              <a:ext uri="{FF2B5EF4-FFF2-40B4-BE49-F238E27FC236}">
                <a16:creationId xmlns:a16="http://schemas.microsoft.com/office/drawing/2014/main" id="{81D7C1E2-95A5-4661-95D5-2742CF493D59}"/>
              </a:ext>
            </a:extLst>
          </p:cNvPr>
          <p:cNvSpPr>
            <a:spLocks noGrp="1"/>
          </p:cNvSpPr>
          <p:nvPr>
            <p:ph idx="1"/>
          </p:nvPr>
        </p:nvSpPr>
        <p:spPr/>
        <p:txBody>
          <a:bodyPr>
            <a:normAutofit/>
          </a:bodyPr>
          <a:lstStyle/>
          <a:p>
            <a:r>
              <a:rPr lang="en-US" b="1" dirty="0"/>
              <a:t>In-depth interviewing </a:t>
            </a:r>
            <a:r>
              <a:rPr lang="en-US" dirty="0"/>
              <a:t>is a qualitative research method in which the researcher asks </a:t>
            </a:r>
            <a:r>
              <a:rPr lang="en-US" b="1" dirty="0">
                <a:solidFill>
                  <a:schemeClr val="accent4"/>
                </a:solidFill>
              </a:rPr>
              <a:t>open-ended questions </a:t>
            </a:r>
            <a:r>
              <a:rPr lang="en-US" dirty="0"/>
              <a:t>to elicit as much detail as possible from the interviewee.</a:t>
            </a:r>
          </a:p>
          <a:p>
            <a:r>
              <a:rPr lang="en-US" dirty="0"/>
              <a:t>The interview may ask about the interviewee’s </a:t>
            </a:r>
            <a:r>
              <a:rPr lang="en-US" b="1" dirty="0">
                <a:solidFill>
                  <a:schemeClr val="accent2"/>
                </a:solidFill>
              </a:rPr>
              <a:t>experiences, understandings, thoughts, feelings, and/or beliefs</a:t>
            </a:r>
            <a:r>
              <a:rPr lang="en-US" dirty="0"/>
              <a:t>.</a:t>
            </a:r>
          </a:p>
          <a:p>
            <a:endParaRPr lang="en-US" dirty="0"/>
          </a:p>
        </p:txBody>
      </p:sp>
      <p:sp>
        <p:nvSpPr>
          <p:cNvPr id="4" name="Slide Number Placeholder 3"/>
          <p:cNvSpPr>
            <a:spLocks noGrp="1"/>
          </p:cNvSpPr>
          <p:nvPr>
            <p:ph type="sldNum" sz="quarter" idx="12"/>
          </p:nvPr>
        </p:nvSpPr>
        <p:spPr/>
        <p:txBody>
          <a:bodyPr/>
          <a:lstStyle/>
          <a:p>
            <a:r>
              <a:rPr lang="en-US"/>
              <a:t>3</a:t>
            </a:r>
            <a:endParaRPr lang="en-US" dirty="0"/>
          </a:p>
        </p:txBody>
      </p:sp>
    </p:spTree>
    <p:extLst>
      <p:ext uri="{BB962C8B-B14F-4D97-AF65-F5344CB8AC3E}">
        <p14:creationId xmlns:p14="http://schemas.microsoft.com/office/powerpoint/2010/main" val="2164908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45FC-8C93-4CD9-A686-DEBE697F6350}"/>
              </a:ext>
            </a:extLst>
          </p:cNvPr>
          <p:cNvSpPr>
            <a:spLocks noGrp="1"/>
          </p:cNvSpPr>
          <p:nvPr>
            <p:ph type="title"/>
          </p:nvPr>
        </p:nvSpPr>
        <p:spPr/>
        <p:txBody>
          <a:bodyPr/>
          <a:lstStyle/>
          <a:p>
            <a:r>
              <a:rPr lang="en-US" dirty="0"/>
              <a:t>What are interviews used for? </a:t>
            </a:r>
          </a:p>
        </p:txBody>
      </p:sp>
      <p:sp>
        <p:nvSpPr>
          <p:cNvPr id="3" name="Content Placeholder 2">
            <a:extLst>
              <a:ext uri="{FF2B5EF4-FFF2-40B4-BE49-F238E27FC236}">
                <a16:creationId xmlns:a16="http://schemas.microsoft.com/office/drawing/2014/main" id="{81D7C1E2-95A5-4661-95D5-2742CF493D59}"/>
              </a:ext>
            </a:extLst>
          </p:cNvPr>
          <p:cNvSpPr>
            <a:spLocks noGrp="1"/>
          </p:cNvSpPr>
          <p:nvPr>
            <p:ph idx="1"/>
          </p:nvPr>
        </p:nvSpPr>
        <p:spPr/>
        <p:txBody>
          <a:bodyPr>
            <a:normAutofit/>
          </a:bodyPr>
          <a:lstStyle/>
          <a:p>
            <a:r>
              <a:rPr lang="en-US" dirty="0"/>
              <a:t>In-depth interviews are useful for answering questions about </a:t>
            </a:r>
            <a:r>
              <a:rPr lang="en-US" b="1" dirty="0">
                <a:solidFill>
                  <a:schemeClr val="accent3"/>
                </a:solidFill>
              </a:rPr>
              <a:t>how and why </a:t>
            </a:r>
            <a:r>
              <a:rPr lang="en-US" dirty="0"/>
              <a:t>events occur.</a:t>
            </a:r>
          </a:p>
          <a:p>
            <a:r>
              <a:rPr lang="en-US" dirty="0"/>
              <a:t>This method cannot necessarily explain the extent of a phenomenon in a given population. </a:t>
            </a:r>
            <a:r>
              <a:rPr lang="en-US" b="1" dirty="0">
                <a:solidFill>
                  <a:schemeClr val="accent4"/>
                </a:solidFill>
              </a:rPr>
              <a:t>(not generalizable)</a:t>
            </a:r>
          </a:p>
          <a:p>
            <a:endParaRPr lang="en-US" dirty="0"/>
          </a:p>
        </p:txBody>
      </p:sp>
      <p:sp>
        <p:nvSpPr>
          <p:cNvPr id="4" name="Slide Number Placeholder 3"/>
          <p:cNvSpPr>
            <a:spLocks noGrp="1"/>
          </p:cNvSpPr>
          <p:nvPr>
            <p:ph type="sldNum" sz="quarter" idx="12"/>
          </p:nvPr>
        </p:nvSpPr>
        <p:spPr/>
        <p:txBody>
          <a:bodyPr/>
          <a:lstStyle/>
          <a:p>
            <a:r>
              <a:rPr lang="en-US"/>
              <a:t>3</a:t>
            </a:r>
            <a:endParaRPr lang="en-US" dirty="0"/>
          </a:p>
        </p:txBody>
      </p:sp>
    </p:spTree>
    <p:extLst>
      <p:ext uri="{BB962C8B-B14F-4D97-AF65-F5344CB8AC3E}">
        <p14:creationId xmlns:p14="http://schemas.microsoft.com/office/powerpoint/2010/main" val="2356303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3F7C-F315-41E7-B163-F623D7B0E46E}"/>
              </a:ext>
            </a:extLst>
          </p:cNvPr>
          <p:cNvSpPr>
            <a:spLocks noGrp="1"/>
          </p:cNvSpPr>
          <p:nvPr>
            <p:ph type="title"/>
          </p:nvPr>
        </p:nvSpPr>
        <p:spPr/>
        <p:txBody>
          <a:bodyPr>
            <a:normAutofit/>
          </a:bodyPr>
          <a:lstStyle/>
          <a:p>
            <a:r>
              <a:rPr lang="en-US" dirty="0"/>
              <a:t>Types of Interviews: Unstructured</a:t>
            </a:r>
          </a:p>
        </p:txBody>
      </p:sp>
      <p:sp>
        <p:nvSpPr>
          <p:cNvPr id="3" name="Content Placeholder 2">
            <a:extLst>
              <a:ext uri="{FF2B5EF4-FFF2-40B4-BE49-F238E27FC236}">
                <a16:creationId xmlns:a16="http://schemas.microsoft.com/office/drawing/2014/main" id="{EA139FD3-BD4A-488D-8FD8-468AF68C9786}"/>
              </a:ext>
            </a:extLst>
          </p:cNvPr>
          <p:cNvSpPr>
            <a:spLocks noGrp="1"/>
          </p:cNvSpPr>
          <p:nvPr>
            <p:ph idx="1"/>
          </p:nvPr>
        </p:nvSpPr>
        <p:spPr/>
        <p:txBody>
          <a:bodyPr/>
          <a:lstStyle/>
          <a:p>
            <a:r>
              <a:rPr lang="en-US" b="1" dirty="0">
                <a:solidFill>
                  <a:schemeClr val="accent2"/>
                </a:solidFill>
              </a:rPr>
              <a:t>Unstructured interviews</a:t>
            </a:r>
            <a:r>
              <a:rPr lang="en-US" dirty="0">
                <a:solidFill>
                  <a:schemeClr val="accent2"/>
                </a:solidFill>
              </a:rPr>
              <a:t> </a:t>
            </a:r>
            <a:r>
              <a:rPr lang="en-US" dirty="0"/>
              <a:t>are highly flexible. The researcher will only develop a general list of topics he or she would like to cover. </a:t>
            </a:r>
          </a:p>
          <a:p>
            <a:pPr lvl="1"/>
            <a:r>
              <a:rPr lang="en-US" dirty="0"/>
              <a:t>Few, loosely defined topics</a:t>
            </a:r>
          </a:p>
          <a:p>
            <a:pPr lvl="1"/>
            <a:r>
              <a:rPr lang="en-US" dirty="0"/>
              <a:t>Open-ended questions to allow free response</a:t>
            </a:r>
          </a:p>
          <a:p>
            <a:pPr lvl="1"/>
            <a:r>
              <a:rPr lang="en-US" dirty="0"/>
              <a:t>Conversational style</a:t>
            </a:r>
          </a:p>
          <a:p>
            <a:pPr lvl="1"/>
            <a:endParaRPr lang="en-US" dirty="0"/>
          </a:p>
          <a:p>
            <a:r>
              <a:rPr lang="en-US" dirty="0"/>
              <a:t>These interviews may differ from one interviewee to the next.</a:t>
            </a:r>
          </a:p>
        </p:txBody>
      </p:sp>
      <p:sp>
        <p:nvSpPr>
          <p:cNvPr id="4" name="Slide Number Placeholder 3"/>
          <p:cNvSpPr>
            <a:spLocks noGrp="1"/>
          </p:cNvSpPr>
          <p:nvPr>
            <p:ph type="sldNum" sz="quarter" idx="12"/>
          </p:nvPr>
        </p:nvSpPr>
        <p:spPr/>
        <p:txBody>
          <a:bodyPr/>
          <a:lstStyle/>
          <a:p>
            <a:r>
              <a:rPr lang="en-US"/>
              <a:t>7</a:t>
            </a:r>
            <a:endParaRPr lang="en-US" dirty="0"/>
          </a:p>
        </p:txBody>
      </p:sp>
    </p:spTree>
    <p:extLst>
      <p:ext uri="{BB962C8B-B14F-4D97-AF65-F5344CB8AC3E}">
        <p14:creationId xmlns:p14="http://schemas.microsoft.com/office/powerpoint/2010/main" val="3297351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F896-A29F-4E5F-8E6D-56BC66D5848D}"/>
              </a:ext>
            </a:extLst>
          </p:cNvPr>
          <p:cNvSpPr>
            <a:spLocks noGrp="1"/>
          </p:cNvSpPr>
          <p:nvPr>
            <p:ph type="title"/>
          </p:nvPr>
        </p:nvSpPr>
        <p:spPr/>
        <p:txBody>
          <a:bodyPr>
            <a:normAutofit/>
          </a:bodyPr>
          <a:lstStyle/>
          <a:p>
            <a:r>
              <a:rPr lang="en-US" dirty="0"/>
              <a:t>Types of Interviews: Semi-Structured </a:t>
            </a:r>
          </a:p>
        </p:txBody>
      </p:sp>
      <p:sp>
        <p:nvSpPr>
          <p:cNvPr id="3" name="Content Placeholder 2">
            <a:extLst>
              <a:ext uri="{FF2B5EF4-FFF2-40B4-BE49-F238E27FC236}">
                <a16:creationId xmlns:a16="http://schemas.microsoft.com/office/drawing/2014/main" id="{BB45D619-07E3-4D9D-8F51-8018E1754E19}"/>
              </a:ext>
            </a:extLst>
          </p:cNvPr>
          <p:cNvSpPr>
            <a:spLocks noGrp="1"/>
          </p:cNvSpPr>
          <p:nvPr>
            <p:ph idx="1"/>
          </p:nvPr>
        </p:nvSpPr>
        <p:spPr/>
        <p:txBody>
          <a:bodyPr/>
          <a:lstStyle/>
          <a:p>
            <a:r>
              <a:rPr lang="en-US" dirty="0"/>
              <a:t>For a </a:t>
            </a:r>
            <a:r>
              <a:rPr lang="en-US" b="1" dirty="0">
                <a:solidFill>
                  <a:schemeClr val="accent1"/>
                </a:solidFill>
              </a:rPr>
              <a:t>semi-structured interview</a:t>
            </a:r>
            <a:r>
              <a:rPr lang="en-US" dirty="0"/>
              <a:t>, the researcher will prepare a list of questions and follow-up probes but will give retain the freedom to ask </a:t>
            </a:r>
            <a:r>
              <a:rPr lang="en-US" b="1" dirty="0">
                <a:solidFill>
                  <a:schemeClr val="accent4"/>
                </a:solidFill>
              </a:rPr>
              <a:t>questions out of order </a:t>
            </a:r>
            <a:r>
              <a:rPr lang="en-US" dirty="0"/>
              <a:t>and will allow the conversation to unfold naturally. </a:t>
            </a:r>
          </a:p>
        </p:txBody>
      </p:sp>
      <p:sp>
        <p:nvSpPr>
          <p:cNvPr id="4" name="Slide Number Placeholder 3"/>
          <p:cNvSpPr>
            <a:spLocks noGrp="1"/>
          </p:cNvSpPr>
          <p:nvPr>
            <p:ph type="sldNum" sz="quarter" idx="12"/>
          </p:nvPr>
        </p:nvSpPr>
        <p:spPr/>
        <p:txBody>
          <a:bodyPr/>
          <a:lstStyle/>
          <a:p>
            <a:r>
              <a:rPr lang="en-US"/>
              <a:t>5</a:t>
            </a:r>
            <a:endParaRPr lang="en-US" dirty="0"/>
          </a:p>
        </p:txBody>
      </p:sp>
    </p:spTree>
    <p:extLst>
      <p:ext uri="{BB962C8B-B14F-4D97-AF65-F5344CB8AC3E}">
        <p14:creationId xmlns:p14="http://schemas.microsoft.com/office/powerpoint/2010/main" val="3136050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lstStyle/>
          <a:p>
            <a:r>
              <a:rPr lang="en-US"/>
              <a:t>Steps for Conducting an Interview Study </a:t>
            </a:r>
            <a:endParaRPr lang="en-US" dirty="0"/>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idx="1"/>
          </p:nvPr>
        </p:nvSpPr>
        <p:spPr/>
        <p:txBody>
          <a:bodyPr/>
          <a:lstStyle/>
          <a:p>
            <a:r>
              <a:rPr lang="en-US" dirty="0"/>
              <a:t>Deciding whom and how many people to interview. </a:t>
            </a:r>
          </a:p>
          <a:p>
            <a:r>
              <a:rPr lang="en-US" dirty="0"/>
              <a:t>Writing the interview protocol.</a:t>
            </a:r>
          </a:p>
          <a:p>
            <a:r>
              <a:rPr lang="en-US" dirty="0"/>
              <a:t>Conducting the interview.</a:t>
            </a:r>
          </a:p>
          <a:p>
            <a:r>
              <a:rPr lang="en-US" dirty="0"/>
              <a:t>Writing field notes and transcribing the interview.</a:t>
            </a:r>
          </a:p>
        </p:txBody>
      </p:sp>
      <p:sp>
        <p:nvSpPr>
          <p:cNvPr id="4" name="Slide Number Placeholder 3"/>
          <p:cNvSpPr>
            <a:spLocks noGrp="1"/>
          </p:cNvSpPr>
          <p:nvPr>
            <p:ph type="sldNum" sz="quarter" idx="12"/>
          </p:nvPr>
        </p:nvSpPr>
        <p:spPr/>
        <p:txBody>
          <a:bodyPr/>
          <a:lstStyle/>
          <a:p>
            <a:r>
              <a:rPr lang="en-US"/>
              <a:t>14</a:t>
            </a:r>
            <a:endParaRPr lang="en-US" dirty="0"/>
          </a:p>
        </p:txBody>
      </p:sp>
    </p:spTree>
    <p:extLst>
      <p:ext uri="{BB962C8B-B14F-4D97-AF65-F5344CB8AC3E}">
        <p14:creationId xmlns:p14="http://schemas.microsoft.com/office/powerpoint/2010/main" val="713652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a:bodyPr>
          <a:lstStyle/>
          <a:p>
            <a:r>
              <a:rPr lang="en-US" dirty="0"/>
              <a:t>Deciding Whom to Interview </a:t>
            </a:r>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idx="1"/>
          </p:nvPr>
        </p:nvSpPr>
        <p:spPr/>
        <p:txBody>
          <a:bodyPr/>
          <a:lstStyle/>
          <a:p>
            <a:r>
              <a:rPr lang="en-US" dirty="0"/>
              <a:t>Researchers must first decide whether they are seeking informants or respondents.</a:t>
            </a:r>
          </a:p>
          <a:p>
            <a:r>
              <a:rPr lang="en-US" dirty="0"/>
              <a:t>An </a:t>
            </a:r>
            <a:r>
              <a:rPr lang="en-US" b="1" dirty="0">
                <a:solidFill>
                  <a:schemeClr val="accent2"/>
                </a:solidFill>
              </a:rPr>
              <a:t>informant</a:t>
            </a:r>
            <a:r>
              <a:rPr lang="en-US" dirty="0"/>
              <a:t> has special knowledge about the research question, based on their social or professional position.</a:t>
            </a:r>
          </a:p>
          <a:p>
            <a:r>
              <a:rPr lang="en-US" dirty="0"/>
              <a:t>A </a:t>
            </a:r>
            <a:r>
              <a:rPr lang="en-US" b="1" dirty="0">
                <a:solidFill>
                  <a:srgbClr val="7030A0"/>
                </a:solidFill>
              </a:rPr>
              <a:t>respondent</a:t>
            </a:r>
            <a:r>
              <a:rPr lang="en-US" dirty="0"/>
              <a:t> is simply an ordinary person who is being interviewed. </a:t>
            </a:r>
          </a:p>
          <a:p>
            <a:endParaRPr lang="en-US" dirty="0"/>
          </a:p>
        </p:txBody>
      </p:sp>
      <p:sp>
        <p:nvSpPr>
          <p:cNvPr id="4" name="Slide Number Placeholder 3"/>
          <p:cNvSpPr>
            <a:spLocks noGrp="1"/>
          </p:cNvSpPr>
          <p:nvPr>
            <p:ph type="sldNum" sz="quarter" idx="12"/>
          </p:nvPr>
        </p:nvSpPr>
        <p:spPr/>
        <p:txBody>
          <a:bodyPr/>
          <a:lstStyle/>
          <a:p>
            <a:r>
              <a:rPr lang="en-US"/>
              <a:t>15</a:t>
            </a:r>
            <a:endParaRPr lang="en-US" dirty="0"/>
          </a:p>
        </p:txBody>
      </p:sp>
    </p:spTree>
    <p:extLst>
      <p:ext uri="{BB962C8B-B14F-4D97-AF65-F5344CB8AC3E}">
        <p14:creationId xmlns:p14="http://schemas.microsoft.com/office/powerpoint/2010/main" val="290039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F241-452C-45DF-AEB5-4A307298072C}"/>
              </a:ext>
            </a:extLst>
          </p:cNvPr>
          <p:cNvSpPr>
            <a:spLocks noGrp="1"/>
          </p:cNvSpPr>
          <p:nvPr>
            <p:ph type="title"/>
          </p:nvPr>
        </p:nvSpPr>
        <p:spPr>
          <a:effectLst/>
        </p:spPr>
        <p:txBody>
          <a:bodyPr vert="horz" lIns="91440" tIns="45720" rIns="91440" bIns="45720" rtlCol="0" anchor="ctr">
            <a:normAutofit/>
          </a:bodyPr>
          <a:lstStyle/>
          <a:p>
            <a:r>
              <a:rPr lang="en-US" dirty="0"/>
              <a:t>Quantitative Research</a:t>
            </a:r>
          </a:p>
        </p:txBody>
      </p:sp>
      <p:sp>
        <p:nvSpPr>
          <p:cNvPr id="3" name="Content Placeholder 2">
            <a:extLst>
              <a:ext uri="{FF2B5EF4-FFF2-40B4-BE49-F238E27FC236}">
                <a16:creationId xmlns:a16="http://schemas.microsoft.com/office/drawing/2014/main" id="{6398F1B9-DCA3-4991-8E29-7908AD86485B}"/>
              </a:ext>
            </a:extLst>
          </p:cNvPr>
          <p:cNvSpPr>
            <a:spLocks noGrp="1"/>
          </p:cNvSpPr>
          <p:nvPr>
            <p:ph sz="half" idx="1"/>
          </p:nvPr>
        </p:nvSpPr>
        <p:spPr/>
        <p:txBody>
          <a:bodyPr>
            <a:noAutofit/>
          </a:bodyPr>
          <a:lstStyle/>
          <a:p>
            <a:r>
              <a:rPr lang="en-US" sz="2000" b="1" dirty="0"/>
              <a:t>Quantitative methods </a:t>
            </a:r>
            <a:r>
              <a:rPr lang="en-US" sz="2000" dirty="0"/>
              <a:t>rely on data that can be represented by, and summarized into, numbers.</a:t>
            </a:r>
          </a:p>
          <a:p>
            <a:r>
              <a:rPr lang="es-ES" sz="2000" dirty="0" err="1"/>
              <a:t>Quantitative</a:t>
            </a:r>
            <a:r>
              <a:rPr lang="es-ES" sz="2000" dirty="0"/>
              <a:t> </a:t>
            </a:r>
            <a:r>
              <a:rPr lang="es-ES" sz="2000" dirty="0" err="1"/>
              <a:t>research</a:t>
            </a:r>
            <a:r>
              <a:rPr lang="es-ES" sz="2000" dirty="0"/>
              <a:t> </a:t>
            </a:r>
            <a:r>
              <a:rPr lang="es-ES" sz="2000" dirty="0" err="1"/>
              <a:t>questions</a:t>
            </a:r>
            <a:r>
              <a:rPr lang="es-ES" sz="2000" dirty="0"/>
              <a:t> </a:t>
            </a:r>
            <a:r>
              <a:rPr lang="es-ES" sz="2000" dirty="0" err="1"/>
              <a:t>usually</a:t>
            </a:r>
            <a:r>
              <a:rPr lang="es-ES" sz="2000" dirty="0"/>
              <a:t> </a:t>
            </a:r>
            <a:r>
              <a:rPr lang="es-ES" sz="2000" dirty="0" err="1"/>
              <a:t>start</a:t>
            </a:r>
            <a:r>
              <a:rPr lang="es-ES" sz="2000" dirty="0"/>
              <a:t> </a:t>
            </a:r>
            <a:r>
              <a:rPr lang="es-ES" sz="2000" dirty="0" err="1"/>
              <a:t>with</a:t>
            </a:r>
            <a:r>
              <a:rPr lang="es-ES" sz="2000" dirty="0"/>
              <a:t> “</a:t>
            </a:r>
            <a:r>
              <a:rPr lang="es-ES" sz="2000" b="1" dirty="0" err="1">
                <a:solidFill>
                  <a:schemeClr val="accent2"/>
                </a:solidFill>
              </a:rPr>
              <a:t>what</a:t>
            </a:r>
            <a:r>
              <a:rPr lang="es-ES" sz="2000" dirty="0"/>
              <a:t>,” “</a:t>
            </a:r>
            <a:r>
              <a:rPr lang="es-ES" sz="2000" b="1" dirty="0" err="1">
                <a:solidFill>
                  <a:schemeClr val="accent3"/>
                </a:solidFill>
              </a:rPr>
              <a:t>how</a:t>
            </a:r>
            <a:r>
              <a:rPr lang="es-ES" sz="2000" dirty="0"/>
              <a:t>,” </a:t>
            </a:r>
            <a:r>
              <a:rPr lang="es-ES" sz="2000" dirty="0" err="1"/>
              <a:t>or</a:t>
            </a:r>
            <a:r>
              <a:rPr lang="es-ES" sz="2000" dirty="0"/>
              <a:t> “</a:t>
            </a:r>
            <a:r>
              <a:rPr lang="es-ES" sz="2000" b="1" dirty="0" err="1">
                <a:solidFill>
                  <a:schemeClr val="accent4"/>
                </a:solidFill>
              </a:rPr>
              <a:t>why</a:t>
            </a:r>
            <a:r>
              <a:rPr lang="es-ES" sz="2000" dirty="0"/>
              <a:t>.”</a:t>
            </a:r>
          </a:p>
          <a:p>
            <a:r>
              <a:rPr lang="es-ES" sz="2000" dirty="0"/>
              <a:t>Looks at </a:t>
            </a:r>
            <a:r>
              <a:rPr lang="es-ES" sz="2000" b="1" dirty="0" err="1">
                <a:solidFill>
                  <a:srgbClr val="7030A0"/>
                </a:solidFill>
              </a:rPr>
              <a:t>connections</a:t>
            </a:r>
            <a:r>
              <a:rPr lang="es-ES" sz="2000" b="1" dirty="0">
                <a:solidFill>
                  <a:srgbClr val="7030A0"/>
                </a:solidFill>
              </a:rPr>
              <a:t>, </a:t>
            </a:r>
            <a:r>
              <a:rPr lang="es-ES" sz="2000" b="1" dirty="0" err="1">
                <a:solidFill>
                  <a:srgbClr val="7030A0"/>
                </a:solidFill>
              </a:rPr>
              <a:t>relationships</a:t>
            </a:r>
            <a:r>
              <a:rPr lang="es-ES" sz="2000" b="1" dirty="0">
                <a:solidFill>
                  <a:srgbClr val="7030A0"/>
                </a:solidFill>
              </a:rPr>
              <a:t> </a:t>
            </a:r>
            <a:r>
              <a:rPr lang="es-ES" sz="2000" b="1" dirty="0" err="1">
                <a:solidFill>
                  <a:srgbClr val="7030A0"/>
                </a:solidFill>
              </a:rPr>
              <a:t>or</a:t>
            </a:r>
            <a:r>
              <a:rPr lang="es-ES" sz="2000" b="1" dirty="0">
                <a:solidFill>
                  <a:srgbClr val="7030A0"/>
                </a:solidFill>
              </a:rPr>
              <a:t> </a:t>
            </a:r>
            <a:r>
              <a:rPr lang="es-ES" sz="2000" b="1" dirty="0" err="1">
                <a:solidFill>
                  <a:srgbClr val="7030A0"/>
                </a:solidFill>
              </a:rPr>
              <a:t>comparisons</a:t>
            </a:r>
            <a:r>
              <a:rPr lang="es-ES" sz="2000" b="1" dirty="0">
                <a:solidFill>
                  <a:srgbClr val="7030A0"/>
                </a:solidFill>
              </a:rPr>
              <a:t> </a:t>
            </a:r>
            <a:r>
              <a:rPr lang="es-ES" sz="2000" dirty="0" err="1"/>
              <a:t>between</a:t>
            </a:r>
            <a:r>
              <a:rPr lang="es-ES" sz="2000" dirty="0"/>
              <a:t> variables  </a:t>
            </a:r>
          </a:p>
          <a:p>
            <a:r>
              <a:rPr lang="es-ES" sz="2000" dirty="0" err="1"/>
              <a:t>Examples</a:t>
            </a:r>
            <a:r>
              <a:rPr lang="es-ES" sz="2000" dirty="0"/>
              <a:t>: </a:t>
            </a:r>
            <a:r>
              <a:rPr lang="es-ES" sz="2000" dirty="0" err="1"/>
              <a:t>Surveys</a:t>
            </a:r>
            <a:r>
              <a:rPr lang="es-ES" sz="2000" dirty="0"/>
              <a:t>, </a:t>
            </a:r>
            <a:r>
              <a:rPr lang="es-ES" sz="2000" dirty="0" err="1"/>
              <a:t>experiments</a:t>
            </a:r>
            <a:r>
              <a:rPr lang="es-ES" sz="2000" dirty="0"/>
              <a:t>, </a:t>
            </a:r>
            <a:r>
              <a:rPr lang="es-ES" sz="2000" dirty="0" err="1"/>
              <a:t>network</a:t>
            </a:r>
            <a:r>
              <a:rPr lang="es-ES" sz="2000" dirty="0"/>
              <a:t> </a:t>
            </a:r>
            <a:r>
              <a:rPr lang="es-ES" sz="2000" dirty="0" err="1"/>
              <a:t>analysis</a:t>
            </a:r>
            <a:r>
              <a:rPr lang="es-ES" sz="2000" dirty="0"/>
              <a:t> </a:t>
            </a:r>
          </a:p>
          <a:p>
            <a:endParaRPr lang="en-US" sz="2000" dirty="0"/>
          </a:p>
        </p:txBody>
      </p:sp>
      <p:sp>
        <p:nvSpPr>
          <p:cNvPr id="4" name="Slide Number Placeholder 3"/>
          <p:cNvSpPr>
            <a:spLocks noGrp="1"/>
          </p:cNvSpPr>
          <p:nvPr>
            <p:ph type="sldNum" sz="quarter" idx="12"/>
          </p:nvPr>
        </p:nvSpPr>
        <p:spPr/>
        <p:txBody>
          <a:bodyPr/>
          <a:lstStyle/>
          <a:p>
            <a:fld id="{8EC3B8B8-D441-40BE-8DAA-303FB790781A}" type="slidenum">
              <a:rPr lang="en-US" smtClean="0"/>
              <a:t>5</a:t>
            </a:fld>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29844" y="2638894"/>
            <a:ext cx="3966754" cy="3152979"/>
          </a:xfrm>
          <a:prstGeom prst="rect">
            <a:avLst/>
          </a:prstGeom>
        </p:spPr>
      </p:pic>
    </p:spTree>
    <p:extLst>
      <p:ext uri="{BB962C8B-B14F-4D97-AF65-F5344CB8AC3E}">
        <p14:creationId xmlns:p14="http://schemas.microsoft.com/office/powerpoint/2010/main" val="221076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a:bodyPr>
          <a:lstStyle/>
          <a:p>
            <a:r>
              <a:rPr lang="en-US" dirty="0"/>
              <a:t>Conducting an Interview Study: Sampling</a:t>
            </a:r>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sz="half" idx="1"/>
          </p:nvPr>
        </p:nvSpPr>
        <p:spPr>
          <a:xfrm>
            <a:off x="1298447" y="2560320"/>
            <a:ext cx="9598151" cy="3310128"/>
          </a:xfrm>
        </p:spPr>
        <p:txBody>
          <a:bodyPr>
            <a:normAutofit/>
          </a:bodyPr>
          <a:lstStyle/>
          <a:p>
            <a:r>
              <a:rPr lang="en-US" b="1" dirty="0">
                <a:solidFill>
                  <a:schemeClr val="accent5"/>
                </a:solidFill>
              </a:rPr>
              <a:t>Snowball sampling </a:t>
            </a:r>
            <a:r>
              <a:rPr lang="en-US" dirty="0"/>
              <a:t>is the most commonly used sampling strategy for in-depth interviews. </a:t>
            </a:r>
          </a:p>
          <a:p>
            <a:endParaRPr lang="en-US" dirty="0"/>
          </a:p>
          <a:p>
            <a:endParaRPr lang="en-US" dirty="0"/>
          </a:p>
          <a:p>
            <a:r>
              <a:rPr lang="en-US" dirty="0"/>
              <a:t>When using this sampling strategy, the researcher starts with one respondent who meets the requirement for inclusion and then asks him or her to recommend other people to contact.</a:t>
            </a:r>
          </a:p>
          <a:p>
            <a:endParaRPr lang="en-US" dirty="0"/>
          </a:p>
          <a:p>
            <a:endParaRPr lang="en-US" dirty="0"/>
          </a:p>
        </p:txBody>
      </p:sp>
      <p:sp>
        <p:nvSpPr>
          <p:cNvPr id="5" name="Slide Number Placeholder 4"/>
          <p:cNvSpPr>
            <a:spLocks noGrp="1"/>
          </p:cNvSpPr>
          <p:nvPr>
            <p:ph type="sldNum" sz="quarter" idx="12"/>
          </p:nvPr>
        </p:nvSpPr>
        <p:spPr/>
        <p:txBody>
          <a:bodyPr/>
          <a:lstStyle/>
          <a:p>
            <a:r>
              <a:rPr lang="en-US"/>
              <a:t>16</a:t>
            </a:r>
            <a:endParaRPr lang="en-US" dirty="0"/>
          </a:p>
        </p:txBody>
      </p:sp>
    </p:spTree>
    <p:extLst>
      <p:ext uri="{BB962C8B-B14F-4D97-AF65-F5344CB8AC3E}">
        <p14:creationId xmlns:p14="http://schemas.microsoft.com/office/powerpoint/2010/main" val="2683303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fontScale="90000"/>
          </a:bodyPr>
          <a:lstStyle/>
          <a:p>
            <a:br>
              <a:rPr lang="en-US" dirty="0"/>
            </a:br>
            <a:r>
              <a:rPr lang="en-US" dirty="0"/>
              <a:t>Deciding How Many People to Interview </a:t>
            </a:r>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sz="half" idx="1"/>
          </p:nvPr>
        </p:nvSpPr>
        <p:spPr>
          <a:xfrm>
            <a:off x="1298447" y="2560320"/>
            <a:ext cx="9475569" cy="3408680"/>
          </a:xfrm>
        </p:spPr>
        <p:txBody>
          <a:bodyPr>
            <a:normAutofit/>
          </a:bodyPr>
          <a:lstStyle/>
          <a:p>
            <a:r>
              <a:rPr lang="en-US" b="1" dirty="0">
                <a:solidFill>
                  <a:schemeClr val="accent2"/>
                </a:solidFill>
              </a:rPr>
              <a:t>Saturation</a:t>
            </a:r>
            <a:r>
              <a:rPr lang="en-US" dirty="0"/>
              <a:t> is a rule of thumb used by researchers to decide when they have learned all they can from an interview study. </a:t>
            </a:r>
          </a:p>
          <a:p>
            <a:pPr lvl="1"/>
            <a:r>
              <a:rPr lang="es-ES" dirty="0" err="1"/>
              <a:t>Typically</a:t>
            </a:r>
            <a:r>
              <a:rPr lang="es-ES" dirty="0"/>
              <a:t> </a:t>
            </a:r>
            <a:r>
              <a:rPr lang="es-ES" dirty="0" err="1"/>
              <a:t>around</a:t>
            </a:r>
            <a:r>
              <a:rPr lang="es-ES" dirty="0"/>
              <a:t> 30 </a:t>
            </a:r>
            <a:r>
              <a:rPr lang="es-ES" dirty="0" err="1"/>
              <a:t>for</a:t>
            </a:r>
            <a:r>
              <a:rPr lang="es-ES" dirty="0"/>
              <a:t> </a:t>
            </a:r>
            <a:r>
              <a:rPr lang="es-ES" dirty="0" err="1"/>
              <a:t>each</a:t>
            </a:r>
            <a:r>
              <a:rPr lang="es-ES" dirty="0"/>
              <a:t> </a:t>
            </a:r>
            <a:r>
              <a:rPr lang="es-ES" dirty="0" err="1"/>
              <a:t>group</a:t>
            </a:r>
            <a:r>
              <a:rPr lang="es-ES" dirty="0"/>
              <a:t> OR </a:t>
            </a:r>
            <a:r>
              <a:rPr lang="es-ES" dirty="0" err="1"/>
              <a:t>when</a:t>
            </a:r>
            <a:r>
              <a:rPr lang="es-ES" dirty="0"/>
              <a:t> responses </a:t>
            </a:r>
            <a:r>
              <a:rPr lang="es-ES" dirty="0" err="1"/>
              <a:t>begin</a:t>
            </a:r>
            <a:r>
              <a:rPr lang="es-ES" dirty="0"/>
              <a:t> to </a:t>
            </a:r>
            <a:r>
              <a:rPr lang="es-ES" dirty="0" err="1"/>
              <a:t>get</a:t>
            </a:r>
            <a:r>
              <a:rPr lang="es-ES" dirty="0"/>
              <a:t> </a:t>
            </a:r>
            <a:r>
              <a:rPr lang="es-ES" dirty="0" err="1"/>
              <a:t>repetitive</a:t>
            </a:r>
            <a:r>
              <a:rPr lang="es-ES" dirty="0"/>
              <a:t> </a:t>
            </a:r>
            <a:endParaRPr lang="en-US" dirty="0"/>
          </a:p>
          <a:p>
            <a:r>
              <a:rPr lang="en-US" dirty="0"/>
              <a:t>Researchers must also consider the study’s </a:t>
            </a:r>
            <a:r>
              <a:rPr lang="en-US" b="1" dirty="0">
                <a:solidFill>
                  <a:schemeClr val="accent1"/>
                </a:solidFill>
              </a:rPr>
              <a:t>budget</a:t>
            </a:r>
            <a:r>
              <a:rPr lang="en-US" dirty="0"/>
              <a:t> and whether they have obtained </a:t>
            </a:r>
            <a:r>
              <a:rPr lang="en-US" b="1" dirty="0">
                <a:solidFill>
                  <a:schemeClr val="accent4"/>
                </a:solidFill>
              </a:rPr>
              <a:t>equal representation from all subgroups </a:t>
            </a:r>
            <a:r>
              <a:rPr lang="en-US" dirty="0"/>
              <a:t>of the population being studied. </a:t>
            </a:r>
          </a:p>
          <a:p>
            <a:endParaRPr lang="en-US" dirty="0"/>
          </a:p>
        </p:txBody>
      </p:sp>
      <p:sp>
        <p:nvSpPr>
          <p:cNvPr id="5" name="Slide Number Placeholder 4"/>
          <p:cNvSpPr>
            <a:spLocks noGrp="1"/>
          </p:cNvSpPr>
          <p:nvPr>
            <p:ph type="sldNum" sz="quarter" idx="12"/>
          </p:nvPr>
        </p:nvSpPr>
        <p:spPr/>
        <p:txBody>
          <a:bodyPr/>
          <a:lstStyle/>
          <a:p>
            <a:r>
              <a:rPr lang="en-US"/>
              <a:t>18</a:t>
            </a:r>
            <a:endParaRPr lang="en-US" dirty="0"/>
          </a:p>
        </p:txBody>
      </p:sp>
    </p:spTree>
    <p:extLst>
      <p:ext uri="{BB962C8B-B14F-4D97-AF65-F5344CB8AC3E}">
        <p14:creationId xmlns:p14="http://schemas.microsoft.com/office/powerpoint/2010/main" val="165575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fontScale="90000"/>
          </a:bodyPr>
          <a:lstStyle/>
          <a:p>
            <a:r>
              <a:rPr lang="en-US" dirty="0"/>
              <a:t>Conducting an Interview Study: </a:t>
            </a:r>
            <a:br>
              <a:rPr lang="en-US" dirty="0"/>
            </a:br>
            <a:r>
              <a:rPr lang="en-US" dirty="0"/>
              <a:t>Writing the Interview Protocol</a:t>
            </a:r>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idx="1"/>
          </p:nvPr>
        </p:nvSpPr>
        <p:spPr/>
        <p:txBody>
          <a:bodyPr/>
          <a:lstStyle/>
          <a:p>
            <a:r>
              <a:rPr lang="en-US" dirty="0"/>
              <a:t>The key to an effective interview is a good interview protocol. </a:t>
            </a:r>
          </a:p>
          <a:p>
            <a:r>
              <a:rPr lang="en-US" dirty="0"/>
              <a:t>Researchers prepare an interview protocol by designing questions that will allow respondents to give in-depth, </a:t>
            </a:r>
            <a:r>
              <a:rPr lang="en-US" b="1" dirty="0">
                <a:solidFill>
                  <a:schemeClr val="accent4"/>
                </a:solidFill>
              </a:rPr>
              <a:t>conversational responses</a:t>
            </a:r>
            <a:r>
              <a:rPr lang="en-US" dirty="0"/>
              <a:t>, and then organizing the questions by topic to ensure that the interview will </a:t>
            </a:r>
            <a:r>
              <a:rPr lang="en-US" b="1" dirty="0">
                <a:solidFill>
                  <a:schemeClr val="accent2"/>
                </a:solidFill>
              </a:rPr>
              <a:t>flow </a:t>
            </a:r>
            <a:r>
              <a:rPr lang="en-US" dirty="0"/>
              <a:t>smoothly. </a:t>
            </a:r>
          </a:p>
          <a:p>
            <a:endParaRPr lang="en-US" dirty="0"/>
          </a:p>
        </p:txBody>
      </p:sp>
      <p:sp>
        <p:nvSpPr>
          <p:cNvPr id="4" name="Slide Number Placeholder 3"/>
          <p:cNvSpPr>
            <a:spLocks noGrp="1"/>
          </p:cNvSpPr>
          <p:nvPr>
            <p:ph type="sldNum" sz="quarter" idx="12"/>
          </p:nvPr>
        </p:nvSpPr>
        <p:spPr/>
        <p:txBody>
          <a:bodyPr/>
          <a:lstStyle/>
          <a:p>
            <a:r>
              <a:rPr lang="en-US"/>
              <a:t>19</a:t>
            </a:r>
            <a:endParaRPr lang="en-US" dirty="0"/>
          </a:p>
        </p:txBody>
      </p:sp>
    </p:spTree>
    <p:extLst>
      <p:ext uri="{BB962C8B-B14F-4D97-AF65-F5344CB8AC3E}">
        <p14:creationId xmlns:p14="http://schemas.microsoft.com/office/powerpoint/2010/main" val="335555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fontScale="90000"/>
          </a:bodyPr>
          <a:lstStyle/>
          <a:p>
            <a:br>
              <a:rPr lang="en-US" dirty="0"/>
            </a:br>
            <a:r>
              <a:rPr lang="en-US" dirty="0"/>
              <a:t>Tips for Writing the Interview Guide</a:t>
            </a:r>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sz="half" idx="1"/>
          </p:nvPr>
        </p:nvSpPr>
        <p:spPr>
          <a:xfrm>
            <a:off x="1298448" y="2560320"/>
            <a:ext cx="9488822" cy="3310128"/>
          </a:xfrm>
        </p:spPr>
        <p:txBody>
          <a:bodyPr>
            <a:normAutofit/>
          </a:bodyPr>
          <a:lstStyle/>
          <a:p>
            <a:r>
              <a:rPr lang="es-ES" dirty="0"/>
              <a:t>Begin </a:t>
            </a:r>
            <a:r>
              <a:rPr lang="es-ES" dirty="0" err="1"/>
              <a:t>with</a:t>
            </a:r>
            <a:r>
              <a:rPr lang="es-ES" dirty="0"/>
              <a:t> </a:t>
            </a:r>
            <a:r>
              <a:rPr lang="es-ES" dirty="0" err="1"/>
              <a:t>questions</a:t>
            </a:r>
            <a:r>
              <a:rPr lang="es-ES" dirty="0"/>
              <a:t> </a:t>
            </a:r>
            <a:r>
              <a:rPr lang="es-ES" dirty="0" err="1"/>
              <a:t>that</a:t>
            </a:r>
            <a:r>
              <a:rPr lang="es-ES" dirty="0"/>
              <a:t> are </a:t>
            </a:r>
            <a:r>
              <a:rPr lang="es-ES" b="1" dirty="0" err="1">
                <a:solidFill>
                  <a:srgbClr val="7030A0"/>
                </a:solidFill>
              </a:rPr>
              <a:t>easy</a:t>
            </a:r>
            <a:r>
              <a:rPr lang="es-ES" dirty="0"/>
              <a:t> to </a:t>
            </a:r>
            <a:r>
              <a:rPr lang="es-ES" dirty="0" err="1"/>
              <a:t>answer</a:t>
            </a:r>
            <a:r>
              <a:rPr lang="es-ES" dirty="0"/>
              <a:t> to </a:t>
            </a:r>
            <a:r>
              <a:rPr lang="es-ES" dirty="0" err="1"/>
              <a:t>build</a:t>
            </a:r>
            <a:r>
              <a:rPr lang="es-ES" dirty="0"/>
              <a:t> </a:t>
            </a:r>
            <a:r>
              <a:rPr lang="es-ES" dirty="0" err="1"/>
              <a:t>rapport</a:t>
            </a:r>
            <a:endParaRPr lang="es-ES" dirty="0"/>
          </a:p>
          <a:p>
            <a:r>
              <a:rPr lang="es-ES" dirty="0"/>
              <a:t>Ask </a:t>
            </a:r>
            <a:r>
              <a:rPr lang="es-ES" b="1" dirty="0">
                <a:solidFill>
                  <a:schemeClr val="accent2"/>
                </a:solidFill>
              </a:rPr>
              <a:t>open-</a:t>
            </a:r>
            <a:r>
              <a:rPr lang="es-ES" b="1" dirty="0" err="1">
                <a:solidFill>
                  <a:schemeClr val="accent2"/>
                </a:solidFill>
              </a:rPr>
              <a:t>ended</a:t>
            </a:r>
            <a:r>
              <a:rPr lang="es-ES" dirty="0"/>
              <a:t> </a:t>
            </a:r>
            <a:r>
              <a:rPr lang="es-ES" dirty="0" err="1"/>
              <a:t>questions</a:t>
            </a:r>
            <a:r>
              <a:rPr lang="es-ES" dirty="0"/>
              <a:t> </a:t>
            </a:r>
          </a:p>
          <a:p>
            <a:r>
              <a:rPr lang="en-US" dirty="0"/>
              <a:t>Questions should </a:t>
            </a:r>
            <a:r>
              <a:rPr lang="en-US" b="1" dirty="0">
                <a:solidFill>
                  <a:schemeClr val="accent3"/>
                </a:solidFill>
              </a:rPr>
              <a:t>elicit stories</a:t>
            </a:r>
            <a:r>
              <a:rPr lang="en-US" dirty="0"/>
              <a:t>, not simple answers.</a:t>
            </a:r>
          </a:p>
          <a:p>
            <a:r>
              <a:rPr lang="es-ES" dirty="0" err="1"/>
              <a:t>Don’t</a:t>
            </a:r>
            <a:r>
              <a:rPr lang="es-ES" dirty="0"/>
              <a:t> </a:t>
            </a:r>
            <a:r>
              <a:rPr lang="es-ES" dirty="0" err="1"/>
              <a:t>ask</a:t>
            </a:r>
            <a:r>
              <a:rPr lang="es-ES" dirty="0"/>
              <a:t> </a:t>
            </a:r>
            <a:r>
              <a:rPr lang="es-ES" dirty="0" err="1"/>
              <a:t>questions</a:t>
            </a:r>
            <a:r>
              <a:rPr lang="es-ES" dirty="0"/>
              <a:t> </a:t>
            </a:r>
            <a:r>
              <a:rPr lang="es-ES" dirty="0" err="1"/>
              <a:t>with</a:t>
            </a:r>
            <a:r>
              <a:rPr lang="es-ES" dirty="0"/>
              <a:t> </a:t>
            </a:r>
            <a:r>
              <a:rPr lang="es-ES" dirty="0" err="1"/>
              <a:t>right</a:t>
            </a:r>
            <a:r>
              <a:rPr lang="es-ES" dirty="0"/>
              <a:t> </a:t>
            </a:r>
            <a:r>
              <a:rPr lang="es-ES" dirty="0" err="1"/>
              <a:t>or</a:t>
            </a:r>
            <a:r>
              <a:rPr lang="es-ES" dirty="0"/>
              <a:t> </a:t>
            </a:r>
            <a:r>
              <a:rPr lang="es-ES" dirty="0" err="1"/>
              <a:t>wrong</a:t>
            </a:r>
            <a:r>
              <a:rPr lang="es-ES" dirty="0"/>
              <a:t> </a:t>
            </a:r>
            <a:r>
              <a:rPr lang="es-ES" dirty="0" err="1"/>
              <a:t>answers</a:t>
            </a:r>
            <a:r>
              <a:rPr lang="es-ES" dirty="0"/>
              <a:t> </a:t>
            </a:r>
          </a:p>
          <a:p>
            <a:pPr marL="0" indent="0">
              <a:buNone/>
            </a:pPr>
            <a:endParaRPr lang="en-US" dirty="0"/>
          </a:p>
        </p:txBody>
      </p:sp>
      <p:sp>
        <p:nvSpPr>
          <p:cNvPr id="4" name="Slide Number Placeholder 3"/>
          <p:cNvSpPr>
            <a:spLocks noGrp="1"/>
          </p:cNvSpPr>
          <p:nvPr>
            <p:ph type="sldNum" sz="quarter" idx="12"/>
          </p:nvPr>
        </p:nvSpPr>
        <p:spPr/>
        <p:txBody>
          <a:bodyPr/>
          <a:lstStyle/>
          <a:p>
            <a:r>
              <a:rPr lang="en-US"/>
              <a:t>20</a:t>
            </a:r>
            <a:endParaRPr lang="en-US" dirty="0"/>
          </a:p>
        </p:txBody>
      </p:sp>
    </p:spTree>
    <p:extLst>
      <p:ext uri="{BB962C8B-B14F-4D97-AF65-F5344CB8AC3E}">
        <p14:creationId xmlns:p14="http://schemas.microsoft.com/office/powerpoint/2010/main" val="2123681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fontScale="90000"/>
          </a:bodyPr>
          <a:lstStyle/>
          <a:p>
            <a:r>
              <a:rPr lang="en-US" dirty="0"/>
              <a:t>Conducting an Interview Study: </a:t>
            </a:r>
            <a:br>
              <a:rPr lang="en-US" dirty="0"/>
            </a:br>
            <a:r>
              <a:rPr lang="en-US" dirty="0"/>
              <a:t>Writing the Interview Protocol, cont’d.</a:t>
            </a:r>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idx="1"/>
          </p:nvPr>
        </p:nvSpPr>
        <p:spPr/>
        <p:txBody>
          <a:bodyPr/>
          <a:lstStyle/>
          <a:p>
            <a:r>
              <a:rPr lang="en-US" dirty="0"/>
              <a:t>Other strategies for getting interviewees to talk</a:t>
            </a:r>
          </a:p>
          <a:p>
            <a:pPr lvl="1"/>
            <a:r>
              <a:rPr lang="en-US" dirty="0"/>
              <a:t>Asking for respondents’ opinions as experts</a:t>
            </a:r>
          </a:p>
          <a:p>
            <a:pPr lvl="1"/>
            <a:r>
              <a:rPr lang="en-US" dirty="0"/>
              <a:t>Prompting respondents with stories about fictional interviewees</a:t>
            </a:r>
          </a:p>
          <a:p>
            <a:pPr lvl="1"/>
            <a:r>
              <a:rPr lang="en-US" dirty="0"/>
              <a:t>Probe with </a:t>
            </a:r>
            <a:r>
              <a:rPr lang="en-US" b="1" dirty="0">
                <a:solidFill>
                  <a:schemeClr val="accent2"/>
                </a:solidFill>
              </a:rPr>
              <a:t>follow-up questions</a:t>
            </a:r>
          </a:p>
          <a:p>
            <a:pPr lvl="1"/>
            <a:r>
              <a:rPr lang="en-US" dirty="0"/>
              <a:t>Using </a:t>
            </a:r>
            <a:r>
              <a:rPr lang="en-US" b="1" dirty="0">
                <a:solidFill>
                  <a:schemeClr val="accent3"/>
                </a:solidFill>
              </a:rPr>
              <a:t>vignettes</a:t>
            </a:r>
            <a:r>
              <a:rPr lang="en-US" dirty="0"/>
              <a:t> or photos</a:t>
            </a:r>
          </a:p>
        </p:txBody>
      </p:sp>
      <p:sp>
        <p:nvSpPr>
          <p:cNvPr id="4" name="Slide Number Placeholder 3"/>
          <p:cNvSpPr>
            <a:spLocks noGrp="1"/>
          </p:cNvSpPr>
          <p:nvPr>
            <p:ph type="sldNum" sz="quarter" idx="12"/>
          </p:nvPr>
        </p:nvSpPr>
        <p:spPr/>
        <p:txBody>
          <a:bodyPr/>
          <a:lstStyle/>
          <a:p>
            <a:r>
              <a:rPr lang="en-US"/>
              <a:t>21</a:t>
            </a:r>
            <a:endParaRPr lang="en-US" dirty="0"/>
          </a:p>
        </p:txBody>
      </p:sp>
    </p:spTree>
    <p:extLst>
      <p:ext uri="{BB962C8B-B14F-4D97-AF65-F5344CB8AC3E}">
        <p14:creationId xmlns:p14="http://schemas.microsoft.com/office/powerpoint/2010/main" val="713078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fontScale="90000"/>
          </a:bodyPr>
          <a:lstStyle/>
          <a:p>
            <a:r>
              <a:rPr lang="en-US"/>
              <a:t>Conducting an Interview Study: </a:t>
            </a:r>
            <a:br>
              <a:rPr lang="en-US"/>
            </a:br>
            <a:r>
              <a:rPr lang="en-US"/>
              <a:t>Writing the Interview Schedule, cont’d.</a:t>
            </a:r>
            <a:endParaRPr lang="en-US" dirty="0"/>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sz="half" idx="1"/>
          </p:nvPr>
        </p:nvSpPr>
        <p:spPr>
          <a:xfrm>
            <a:off x="1298447" y="2560320"/>
            <a:ext cx="9422561" cy="3310128"/>
          </a:xfrm>
        </p:spPr>
        <p:txBody>
          <a:bodyPr>
            <a:normAutofit/>
          </a:bodyPr>
          <a:lstStyle/>
          <a:p>
            <a:r>
              <a:rPr lang="en-US" b="1" dirty="0"/>
              <a:t>Vignettes </a:t>
            </a:r>
            <a:r>
              <a:rPr lang="en-US" dirty="0"/>
              <a:t>use stories and photos to present a hypothetical situation to respondents so that they can reveal their </a:t>
            </a:r>
            <a:r>
              <a:rPr lang="en-US" b="1" dirty="0">
                <a:solidFill>
                  <a:schemeClr val="accent3"/>
                </a:solidFill>
              </a:rPr>
              <a:t>perceptions, values, norms and impressions</a:t>
            </a:r>
          </a:p>
          <a:p>
            <a:r>
              <a:rPr lang="en-US" dirty="0"/>
              <a:t>Vignettes and photos can help elicit responses from participants.</a:t>
            </a:r>
          </a:p>
          <a:p>
            <a:r>
              <a:rPr lang="en-US" dirty="0"/>
              <a:t>This is particularly useful if the topic is one that is difficult to conceptualize through questions alone. (</a:t>
            </a:r>
            <a:r>
              <a:rPr lang="en-US" b="1" dirty="0">
                <a:solidFill>
                  <a:srgbClr val="7030A0"/>
                </a:solidFill>
              </a:rPr>
              <a:t>Sensitive topics</a:t>
            </a:r>
            <a:r>
              <a:rPr lang="en-US" dirty="0"/>
              <a:t>: identity, emotions, judgements) </a:t>
            </a:r>
          </a:p>
        </p:txBody>
      </p:sp>
      <p:sp>
        <p:nvSpPr>
          <p:cNvPr id="4" name="Slide Number Placeholder 3"/>
          <p:cNvSpPr>
            <a:spLocks noGrp="1"/>
          </p:cNvSpPr>
          <p:nvPr>
            <p:ph type="sldNum" sz="quarter" idx="12"/>
          </p:nvPr>
        </p:nvSpPr>
        <p:spPr/>
        <p:txBody>
          <a:bodyPr/>
          <a:lstStyle/>
          <a:p>
            <a:r>
              <a:rPr lang="en-US"/>
              <a:t>22</a:t>
            </a:r>
            <a:endParaRPr lang="en-US" dirty="0"/>
          </a:p>
        </p:txBody>
      </p:sp>
    </p:spTree>
    <p:extLst>
      <p:ext uri="{BB962C8B-B14F-4D97-AF65-F5344CB8AC3E}">
        <p14:creationId xmlns:p14="http://schemas.microsoft.com/office/powerpoint/2010/main" val="3325664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fontScale="90000"/>
          </a:bodyPr>
          <a:lstStyle/>
          <a:p>
            <a:r>
              <a:rPr lang="en-US"/>
              <a:t>Conducting an Interview Study: </a:t>
            </a:r>
            <a:br>
              <a:rPr lang="en-US"/>
            </a:br>
            <a:r>
              <a:rPr lang="en-US"/>
              <a:t>Conducting the Interview </a:t>
            </a:r>
            <a:endParaRPr lang="en-US" dirty="0"/>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idx="1"/>
          </p:nvPr>
        </p:nvSpPr>
        <p:spPr/>
        <p:txBody>
          <a:bodyPr>
            <a:normAutofit fontScale="92500" lnSpcReduction="20000"/>
          </a:bodyPr>
          <a:lstStyle/>
          <a:p>
            <a:r>
              <a:rPr lang="en-US" dirty="0"/>
              <a:t>It is typically best to record an in-depth interview, but this can only be done with the respondents’ permission (</a:t>
            </a:r>
            <a:r>
              <a:rPr lang="en-US" b="1" dirty="0">
                <a:solidFill>
                  <a:schemeClr val="accent2"/>
                </a:solidFill>
              </a:rPr>
              <a:t>informed consent</a:t>
            </a:r>
            <a:r>
              <a:rPr lang="en-US" dirty="0"/>
              <a:t>). </a:t>
            </a:r>
          </a:p>
          <a:p>
            <a:r>
              <a:rPr lang="en-US" dirty="0"/>
              <a:t>The recorder’s batteries should be checked before every interview, and the researchers should bring spare batteries or a charger cord. </a:t>
            </a:r>
          </a:p>
          <a:p>
            <a:r>
              <a:rPr lang="en-US" dirty="0"/>
              <a:t>Researchers should do a </a:t>
            </a:r>
            <a:r>
              <a:rPr lang="en-US" b="1" dirty="0">
                <a:solidFill>
                  <a:schemeClr val="accent3"/>
                </a:solidFill>
              </a:rPr>
              <a:t>sound check </a:t>
            </a:r>
            <a:r>
              <a:rPr lang="en-US" u="sng" dirty="0"/>
              <a:t>before the interview </a:t>
            </a:r>
            <a:r>
              <a:rPr lang="en-US" dirty="0"/>
              <a:t>begins.</a:t>
            </a:r>
          </a:p>
          <a:p>
            <a:r>
              <a:rPr lang="en-US" dirty="0"/>
              <a:t>After the interview, researchers should check that the beginning, middle, and end of the interview were recorded.</a:t>
            </a:r>
          </a:p>
          <a:p>
            <a:r>
              <a:rPr lang="en-US" dirty="0"/>
              <a:t>If the interview was not successfully recorded (</a:t>
            </a:r>
            <a:r>
              <a:rPr lang="en-US" b="1" dirty="0">
                <a:solidFill>
                  <a:schemeClr val="accent4"/>
                </a:solidFill>
              </a:rPr>
              <a:t>field notes</a:t>
            </a:r>
            <a:r>
              <a:rPr lang="en-US" dirty="0"/>
              <a:t>), researchers should create a written record while the details are still fresh.</a:t>
            </a:r>
          </a:p>
          <a:p>
            <a:endParaRPr lang="en-US" dirty="0"/>
          </a:p>
          <a:p>
            <a:endParaRPr lang="en-US" dirty="0"/>
          </a:p>
        </p:txBody>
      </p:sp>
      <p:sp>
        <p:nvSpPr>
          <p:cNvPr id="4" name="Slide Number Placeholder 3"/>
          <p:cNvSpPr>
            <a:spLocks noGrp="1"/>
          </p:cNvSpPr>
          <p:nvPr>
            <p:ph type="sldNum" sz="quarter" idx="12"/>
          </p:nvPr>
        </p:nvSpPr>
        <p:spPr/>
        <p:txBody>
          <a:bodyPr/>
          <a:lstStyle/>
          <a:p>
            <a:r>
              <a:rPr lang="en-US"/>
              <a:t>23</a:t>
            </a:r>
            <a:endParaRPr lang="en-US" dirty="0"/>
          </a:p>
        </p:txBody>
      </p:sp>
    </p:spTree>
    <p:extLst>
      <p:ext uri="{BB962C8B-B14F-4D97-AF65-F5344CB8AC3E}">
        <p14:creationId xmlns:p14="http://schemas.microsoft.com/office/powerpoint/2010/main" val="2847735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4170-95E5-44F5-9D60-AC68B2A60568}"/>
              </a:ext>
            </a:extLst>
          </p:cNvPr>
          <p:cNvSpPr>
            <a:spLocks noGrp="1"/>
          </p:cNvSpPr>
          <p:nvPr>
            <p:ph type="title"/>
          </p:nvPr>
        </p:nvSpPr>
        <p:spPr/>
        <p:txBody>
          <a:bodyPr>
            <a:normAutofit fontScale="90000"/>
          </a:bodyPr>
          <a:lstStyle/>
          <a:p>
            <a:r>
              <a:rPr lang="en-US"/>
              <a:t>Conducting an Interview Study: </a:t>
            </a:r>
            <a:br>
              <a:rPr lang="en-US"/>
            </a:br>
            <a:r>
              <a:rPr lang="en-US"/>
              <a:t>Conducting the Interview, cont’d. </a:t>
            </a:r>
            <a:endParaRPr lang="en-US" dirty="0"/>
          </a:p>
        </p:txBody>
      </p:sp>
      <p:sp>
        <p:nvSpPr>
          <p:cNvPr id="3" name="Content Placeholder 2">
            <a:extLst>
              <a:ext uri="{FF2B5EF4-FFF2-40B4-BE49-F238E27FC236}">
                <a16:creationId xmlns:a16="http://schemas.microsoft.com/office/drawing/2014/main" id="{4BD1A92D-945E-4186-BDA2-32CFFE46B4F1}"/>
              </a:ext>
            </a:extLst>
          </p:cNvPr>
          <p:cNvSpPr>
            <a:spLocks noGrp="1"/>
          </p:cNvSpPr>
          <p:nvPr>
            <p:ph idx="1"/>
          </p:nvPr>
        </p:nvSpPr>
        <p:spPr/>
        <p:txBody>
          <a:bodyPr/>
          <a:lstStyle/>
          <a:p>
            <a:r>
              <a:rPr lang="en-US" dirty="0"/>
              <a:t>Participants may sometimes be </a:t>
            </a:r>
            <a:r>
              <a:rPr lang="en-US" b="1" dirty="0">
                <a:solidFill>
                  <a:schemeClr val="accent2"/>
                </a:solidFill>
              </a:rPr>
              <a:t>paid a small fee </a:t>
            </a:r>
            <a:r>
              <a:rPr lang="en-US" dirty="0"/>
              <a:t>for their participation in an in-depth interview. </a:t>
            </a:r>
          </a:p>
          <a:p>
            <a:r>
              <a:rPr lang="en-US" dirty="0"/>
              <a:t>In order to avoid making participants feel coerced into being interviewed, payment should not be so high that it is difficult to turn down, and participants must be informed that</a:t>
            </a:r>
            <a:r>
              <a:rPr lang="en-US" u="sng" dirty="0"/>
              <a:t> they will be compensated even if they decide not to complete the interview. </a:t>
            </a:r>
          </a:p>
          <a:p>
            <a:endParaRPr lang="en-US" dirty="0"/>
          </a:p>
        </p:txBody>
      </p:sp>
      <p:sp>
        <p:nvSpPr>
          <p:cNvPr id="4" name="Slide Number Placeholder 3"/>
          <p:cNvSpPr>
            <a:spLocks noGrp="1"/>
          </p:cNvSpPr>
          <p:nvPr>
            <p:ph type="sldNum" sz="quarter" idx="12"/>
          </p:nvPr>
        </p:nvSpPr>
        <p:spPr/>
        <p:txBody>
          <a:bodyPr/>
          <a:lstStyle/>
          <a:p>
            <a:r>
              <a:rPr lang="en-US"/>
              <a:t>25</a:t>
            </a:r>
            <a:endParaRPr lang="en-US" dirty="0"/>
          </a:p>
        </p:txBody>
      </p:sp>
    </p:spTree>
    <p:extLst>
      <p:ext uri="{BB962C8B-B14F-4D97-AF65-F5344CB8AC3E}">
        <p14:creationId xmlns:p14="http://schemas.microsoft.com/office/powerpoint/2010/main" val="834386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fontScale="90000"/>
          </a:bodyPr>
          <a:lstStyle/>
          <a:p>
            <a:r>
              <a:rPr lang="en-US"/>
              <a:t>Conducting an Interview Study:  </a:t>
            </a:r>
            <a:br>
              <a:rPr lang="en-US"/>
            </a:br>
            <a:r>
              <a:rPr lang="en-US"/>
              <a:t>Writing Field Notes and Transcribing</a:t>
            </a:r>
            <a:endParaRPr lang="en-US" dirty="0"/>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idx="1"/>
          </p:nvPr>
        </p:nvSpPr>
        <p:spPr/>
        <p:txBody>
          <a:bodyPr/>
          <a:lstStyle/>
          <a:p>
            <a:r>
              <a:rPr lang="en-US" dirty="0"/>
              <a:t>Steps to take after an interview is completed</a:t>
            </a:r>
          </a:p>
          <a:p>
            <a:pPr lvl="1"/>
            <a:r>
              <a:rPr lang="en-US" dirty="0"/>
              <a:t>Write field notes to capture the researcher’s experiences and observations.</a:t>
            </a:r>
          </a:p>
          <a:p>
            <a:pPr lvl="1"/>
            <a:r>
              <a:rPr lang="en-US" dirty="0"/>
              <a:t>Type a transcription of the interview by playing back the recorded audio. </a:t>
            </a:r>
          </a:p>
          <a:p>
            <a:r>
              <a:rPr lang="en-US" dirty="0"/>
              <a:t>Listening to and transcribing a recorded interview will help the researcher gain </a:t>
            </a:r>
            <a:r>
              <a:rPr lang="en-US" b="1" dirty="0">
                <a:solidFill>
                  <a:schemeClr val="accent3"/>
                </a:solidFill>
              </a:rPr>
              <a:t>further insights into the interview </a:t>
            </a:r>
            <a:r>
              <a:rPr lang="en-US" dirty="0"/>
              <a:t>and </a:t>
            </a:r>
            <a:r>
              <a:rPr lang="en-US" b="1" dirty="0">
                <a:solidFill>
                  <a:schemeClr val="accent5"/>
                </a:solidFill>
              </a:rPr>
              <a:t>develop new questions </a:t>
            </a:r>
            <a:r>
              <a:rPr lang="en-US" dirty="0"/>
              <a:t>to ask future respondents. </a:t>
            </a:r>
          </a:p>
          <a:p>
            <a:endParaRPr lang="en-US" dirty="0"/>
          </a:p>
        </p:txBody>
      </p:sp>
      <p:sp>
        <p:nvSpPr>
          <p:cNvPr id="4" name="Slide Number Placeholder 3"/>
          <p:cNvSpPr>
            <a:spLocks noGrp="1"/>
          </p:cNvSpPr>
          <p:nvPr>
            <p:ph type="sldNum" sz="quarter" idx="12"/>
          </p:nvPr>
        </p:nvSpPr>
        <p:spPr/>
        <p:txBody>
          <a:bodyPr/>
          <a:lstStyle/>
          <a:p>
            <a:r>
              <a:rPr lang="en-US"/>
              <a:t>26</a:t>
            </a:r>
            <a:endParaRPr lang="en-US" dirty="0"/>
          </a:p>
        </p:txBody>
      </p:sp>
    </p:spTree>
    <p:extLst>
      <p:ext uri="{BB962C8B-B14F-4D97-AF65-F5344CB8AC3E}">
        <p14:creationId xmlns:p14="http://schemas.microsoft.com/office/powerpoint/2010/main" val="2067527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7E78-7979-4590-B036-C0C53BD5004E}"/>
              </a:ext>
            </a:extLst>
          </p:cNvPr>
          <p:cNvSpPr>
            <a:spLocks noGrp="1"/>
          </p:cNvSpPr>
          <p:nvPr>
            <p:ph type="title"/>
          </p:nvPr>
        </p:nvSpPr>
        <p:spPr/>
        <p:txBody>
          <a:bodyPr>
            <a:normAutofit/>
          </a:bodyPr>
          <a:lstStyle/>
          <a:p>
            <a:r>
              <a:rPr lang="en-US" dirty="0"/>
              <a:t>Strengths of In-Depth Interviews</a:t>
            </a:r>
          </a:p>
        </p:txBody>
      </p:sp>
      <p:sp>
        <p:nvSpPr>
          <p:cNvPr id="3" name="Content Placeholder 2">
            <a:extLst>
              <a:ext uri="{FF2B5EF4-FFF2-40B4-BE49-F238E27FC236}">
                <a16:creationId xmlns:a16="http://schemas.microsoft.com/office/drawing/2014/main" id="{CAEE34DC-B556-452B-83FD-D6F271E17285}"/>
              </a:ext>
            </a:extLst>
          </p:cNvPr>
          <p:cNvSpPr>
            <a:spLocks noGrp="1"/>
          </p:cNvSpPr>
          <p:nvPr>
            <p:ph idx="1"/>
          </p:nvPr>
        </p:nvSpPr>
        <p:spPr/>
        <p:txBody>
          <a:bodyPr>
            <a:normAutofit fontScale="92500" lnSpcReduction="20000"/>
          </a:bodyPr>
          <a:lstStyle/>
          <a:p>
            <a:r>
              <a:rPr lang="en-US" b="1" dirty="0">
                <a:solidFill>
                  <a:schemeClr val="accent3"/>
                </a:solidFill>
              </a:rPr>
              <a:t>Rapport</a:t>
            </a:r>
            <a:r>
              <a:rPr lang="en-US" b="1" dirty="0"/>
              <a:t>: </a:t>
            </a:r>
            <a:r>
              <a:rPr lang="en-US" dirty="0"/>
              <a:t>interviewers can establish rapport with respondents to make them feel comfortable </a:t>
            </a:r>
          </a:p>
          <a:p>
            <a:r>
              <a:rPr lang="es-ES" b="1" dirty="0" err="1">
                <a:solidFill>
                  <a:schemeClr val="accent4"/>
                </a:solidFill>
              </a:rPr>
              <a:t>Follow</a:t>
            </a:r>
            <a:r>
              <a:rPr lang="es-ES" b="1" dirty="0">
                <a:solidFill>
                  <a:schemeClr val="accent4"/>
                </a:solidFill>
              </a:rPr>
              <a:t> up</a:t>
            </a:r>
            <a:r>
              <a:rPr lang="es-ES" b="1" dirty="0"/>
              <a:t>: </a:t>
            </a:r>
            <a:r>
              <a:rPr lang="es-ES" dirty="0" err="1"/>
              <a:t>follow</a:t>
            </a:r>
            <a:r>
              <a:rPr lang="es-ES" dirty="0"/>
              <a:t> up </a:t>
            </a:r>
            <a:r>
              <a:rPr lang="es-ES" dirty="0" err="1"/>
              <a:t>questions</a:t>
            </a:r>
            <a:r>
              <a:rPr lang="es-ES" dirty="0"/>
              <a:t> and </a:t>
            </a:r>
            <a:r>
              <a:rPr lang="es-ES" dirty="0" err="1"/>
              <a:t>probing</a:t>
            </a:r>
            <a:r>
              <a:rPr lang="es-ES" dirty="0"/>
              <a:t> </a:t>
            </a:r>
            <a:r>
              <a:rPr lang="es-ES" dirty="0" err="1"/>
              <a:t>for</a:t>
            </a:r>
            <a:r>
              <a:rPr lang="es-ES" dirty="0"/>
              <a:t> </a:t>
            </a:r>
            <a:r>
              <a:rPr lang="es-ES" dirty="0" err="1"/>
              <a:t>additional</a:t>
            </a:r>
            <a:r>
              <a:rPr lang="es-ES" dirty="0"/>
              <a:t> </a:t>
            </a:r>
            <a:r>
              <a:rPr lang="es-ES" dirty="0" err="1"/>
              <a:t>information</a:t>
            </a:r>
            <a:r>
              <a:rPr lang="es-ES" dirty="0"/>
              <a:t> can </a:t>
            </a:r>
            <a:r>
              <a:rPr lang="es-ES" dirty="0" err="1"/>
              <a:t>generate</a:t>
            </a:r>
            <a:r>
              <a:rPr lang="es-ES" dirty="0"/>
              <a:t> a more </a:t>
            </a:r>
            <a:r>
              <a:rPr lang="es-ES" dirty="0" err="1"/>
              <a:t>detailed</a:t>
            </a:r>
            <a:r>
              <a:rPr lang="es-ES" dirty="0"/>
              <a:t> and </a:t>
            </a:r>
            <a:r>
              <a:rPr lang="es-ES" dirty="0" err="1"/>
              <a:t>rich</a:t>
            </a:r>
            <a:r>
              <a:rPr lang="es-ES" dirty="0"/>
              <a:t> </a:t>
            </a:r>
            <a:r>
              <a:rPr lang="es-ES" dirty="0" err="1"/>
              <a:t>understanding</a:t>
            </a:r>
            <a:r>
              <a:rPr lang="es-ES" dirty="0"/>
              <a:t> of </a:t>
            </a:r>
            <a:r>
              <a:rPr lang="es-ES" dirty="0" err="1"/>
              <a:t>attitudes</a:t>
            </a:r>
            <a:r>
              <a:rPr lang="es-ES" dirty="0"/>
              <a:t>, </a:t>
            </a:r>
            <a:r>
              <a:rPr lang="es-ES" dirty="0" err="1"/>
              <a:t>motivations</a:t>
            </a:r>
            <a:r>
              <a:rPr lang="es-ES" dirty="0"/>
              <a:t> and </a:t>
            </a:r>
            <a:r>
              <a:rPr lang="es-ES" dirty="0" err="1"/>
              <a:t>perceptions</a:t>
            </a:r>
            <a:r>
              <a:rPr lang="es-ES" dirty="0"/>
              <a:t> </a:t>
            </a:r>
            <a:endParaRPr lang="en-US" b="1" dirty="0"/>
          </a:p>
          <a:p>
            <a:r>
              <a:rPr lang="en-US" dirty="0"/>
              <a:t>In-depth interviews usually have </a:t>
            </a:r>
            <a:r>
              <a:rPr lang="en-US" b="1" dirty="0">
                <a:solidFill>
                  <a:srgbClr val="7030A0"/>
                </a:solidFill>
              </a:rPr>
              <a:t>high internal validity </a:t>
            </a:r>
            <a:r>
              <a:rPr lang="en-US" dirty="0"/>
              <a:t>because the interviewer can probe respondents with follow-up questions to get a complete and detailed understanding of their thoughts.</a:t>
            </a:r>
          </a:p>
          <a:p>
            <a:r>
              <a:rPr lang="es-ES" b="1" dirty="0" err="1">
                <a:solidFill>
                  <a:schemeClr val="accent2"/>
                </a:solidFill>
              </a:rPr>
              <a:t>Flexibility</a:t>
            </a:r>
            <a:r>
              <a:rPr lang="es-ES" dirty="0"/>
              <a:t> – </a:t>
            </a:r>
            <a:r>
              <a:rPr lang="es-ES" dirty="0" err="1"/>
              <a:t>unlike</a:t>
            </a:r>
            <a:r>
              <a:rPr lang="es-ES" dirty="0"/>
              <a:t> </a:t>
            </a:r>
            <a:r>
              <a:rPr lang="es-ES" dirty="0" err="1"/>
              <a:t>surveys</a:t>
            </a:r>
            <a:r>
              <a:rPr lang="es-ES" dirty="0"/>
              <a:t>, interviews can </a:t>
            </a:r>
            <a:r>
              <a:rPr lang="es-ES" dirty="0" err="1"/>
              <a:t>move</a:t>
            </a:r>
            <a:r>
              <a:rPr lang="es-ES" dirty="0"/>
              <a:t> and </a:t>
            </a:r>
            <a:r>
              <a:rPr lang="es-ES" dirty="0" err="1"/>
              <a:t>flow</a:t>
            </a:r>
            <a:r>
              <a:rPr lang="es-ES" dirty="0"/>
              <a:t> in </a:t>
            </a:r>
            <a:r>
              <a:rPr lang="es-ES" dirty="0" err="1"/>
              <a:t>different</a:t>
            </a:r>
            <a:r>
              <a:rPr lang="es-ES" dirty="0"/>
              <a:t> </a:t>
            </a:r>
            <a:r>
              <a:rPr lang="es-ES" dirty="0" err="1"/>
              <a:t>directions</a:t>
            </a:r>
            <a:r>
              <a:rPr lang="es-ES" dirty="0"/>
              <a:t>, </a:t>
            </a:r>
            <a:r>
              <a:rPr lang="es-ES" dirty="0" err="1"/>
              <a:t>adapting</a:t>
            </a:r>
            <a:r>
              <a:rPr lang="es-ES" dirty="0"/>
              <a:t> as </a:t>
            </a:r>
            <a:r>
              <a:rPr lang="es-ES" dirty="0" err="1"/>
              <a:t>you</a:t>
            </a:r>
            <a:r>
              <a:rPr lang="es-ES" dirty="0"/>
              <a:t> </a:t>
            </a:r>
            <a:r>
              <a:rPr lang="es-ES" dirty="0" err="1"/>
              <a:t>go</a:t>
            </a:r>
            <a:r>
              <a:rPr lang="es-ES" dirty="0"/>
              <a:t> </a:t>
            </a:r>
            <a:r>
              <a:rPr lang="es-ES" dirty="0" err="1"/>
              <a:t>through</a:t>
            </a:r>
            <a:r>
              <a:rPr lang="es-ES" dirty="0"/>
              <a:t> </a:t>
            </a:r>
            <a:r>
              <a:rPr lang="es-ES" dirty="0" err="1"/>
              <a:t>the</a:t>
            </a:r>
            <a:r>
              <a:rPr lang="es-ES" dirty="0"/>
              <a:t> </a:t>
            </a:r>
            <a:r>
              <a:rPr lang="es-ES" dirty="0" err="1"/>
              <a:t>research</a:t>
            </a:r>
            <a:r>
              <a:rPr lang="es-ES" dirty="0"/>
              <a:t> </a:t>
            </a:r>
            <a:r>
              <a:rPr lang="es-ES" dirty="0" err="1"/>
              <a:t>process</a:t>
            </a:r>
            <a:endParaRPr lang="en-US" dirty="0"/>
          </a:p>
          <a:p>
            <a:endParaRPr lang="en-US" dirty="0"/>
          </a:p>
        </p:txBody>
      </p:sp>
      <p:sp>
        <p:nvSpPr>
          <p:cNvPr id="4" name="Slide Number Placeholder 3"/>
          <p:cNvSpPr>
            <a:spLocks noGrp="1"/>
          </p:cNvSpPr>
          <p:nvPr>
            <p:ph type="sldNum" sz="quarter" idx="12"/>
          </p:nvPr>
        </p:nvSpPr>
        <p:spPr/>
        <p:txBody>
          <a:bodyPr/>
          <a:lstStyle/>
          <a:p>
            <a:r>
              <a:rPr lang="en-US"/>
              <a:t>28</a:t>
            </a:r>
            <a:endParaRPr lang="en-US" dirty="0"/>
          </a:p>
        </p:txBody>
      </p:sp>
    </p:spTree>
    <p:extLst>
      <p:ext uri="{BB962C8B-B14F-4D97-AF65-F5344CB8AC3E}">
        <p14:creationId xmlns:p14="http://schemas.microsoft.com/office/powerpoint/2010/main" val="392580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Sample</a:t>
            </a:r>
            <a:r>
              <a:rPr lang="es-ES" dirty="0"/>
              <a:t> </a:t>
            </a:r>
            <a:r>
              <a:rPr lang="es-ES" dirty="0" err="1"/>
              <a:t>Quantitative</a:t>
            </a:r>
            <a:r>
              <a:rPr lang="es-ES" dirty="0"/>
              <a:t> </a:t>
            </a:r>
            <a:r>
              <a:rPr lang="es-ES" dirty="0" err="1"/>
              <a:t>Research</a:t>
            </a:r>
            <a:r>
              <a:rPr lang="es-ES" dirty="0"/>
              <a:t> </a:t>
            </a:r>
            <a:r>
              <a:rPr lang="es-ES" dirty="0" err="1"/>
              <a:t>Questions</a:t>
            </a:r>
            <a:r>
              <a:rPr lang="es-ES" dirty="0"/>
              <a:t> </a:t>
            </a:r>
            <a:endParaRPr lang="en-US" dirty="0"/>
          </a:p>
        </p:txBody>
      </p:sp>
      <p:sp>
        <p:nvSpPr>
          <p:cNvPr id="3" name="Marcador de contenido 2"/>
          <p:cNvSpPr>
            <a:spLocks noGrp="1"/>
          </p:cNvSpPr>
          <p:nvPr>
            <p:ph idx="1"/>
          </p:nvPr>
        </p:nvSpPr>
        <p:spPr/>
        <p:txBody>
          <a:bodyPr>
            <a:normAutofit lnSpcReduction="10000"/>
          </a:bodyPr>
          <a:lstStyle/>
          <a:p>
            <a:r>
              <a:rPr lang="es-ES" sz="2600" b="1" dirty="0" err="1">
                <a:solidFill>
                  <a:schemeClr val="accent2"/>
                </a:solidFill>
              </a:rPr>
              <a:t>How</a:t>
            </a:r>
            <a:r>
              <a:rPr lang="es-ES" sz="2600" b="1" dirty="0">
                <a:solidFill>
                  <a:schemeClr val="accent2"/>
                </a:solidFill>
              </a:rPr>
              <a:t> </a:t>
            </a:r>
            <a:r>
              <a:rPr lang="es-ES" sz="2600" b="1" dirty="0" err="1">
                <a:solidFill>
                  <a:schemeClr val="accent2"/>
                </a:solidFill>
              </a:rPr>
              <a:t>often</a:t>
            </a:r>
            <a:r>
              <a:rPr lang="es-ES" sz="2600" b="1" dirty="0">
                <a:solidFill>
                  <a:schemeClr val="accent2"/>
                </a:solidFill>
              </a:rPr>
              <a:t> </a:t>
            </a:r>
            <a:r>
              <a:rPr lang="es-ES" sz="2600" dirty="0">
                <a:solidFill>
                  <a:schemeClr val="tx1"/>
                </a:solidFill>
              </a:rPr>
              <a:t>do </a:t>
            </a:r>
            <a:r>
              <a:rPr lang="es-ES" sz="2600" dirty="0" err="1">
                <a:solidFill>
                  <a:schemeClr val="tx1"/>
                </a:solidFill>
              </a:rPr>
              <a:t>students</a:t>
            </a:r>
            <a:r>
              <a:rPr lang="es-ES" sz="2600" dirty="0">
                <a:solidFill>
                  <a:schemeClr val="tx1"/>
                </a:solidFill>
              </a:rPr>
              <a:t> </a:t>
            </a:r>
            <a:r>
              <a:rPr lang="es-ES" sz="2600" dirty="0" err="1">
                <a:solidFill>
                  <a:schemeClr val="tx1"/>
                </a:solidFill>
              </a:rPr>
              <a:t>exercise</a:t>
            </a:r>
            <a:r>
              <a:rPr lang="es-ES" sz="2600" dirty="0">
                <a:solidFill>
                  <a:schemeClr val="tx1"/>
                </a:solidFill>
              </a:rPr>
              <a:t> at </a:t>
            </a:r>
            <a:r>
              <a:rPr lang="es-ES" sz="2600" dirty="0" err="1">
                <a:solidFill>
                  <a:schemeClr val="tx1"/>
                </a:solidFill>
              </a:rPr>
              <a:t>the</a:t>
            </a:r>
            <a:r>
              <a:rPr lang="es-ES" sz="2600" dirty="0">
                <a:solidFill>
                  <a:schemeClr val="tx1"/>
                </a:solidFill>
              </a:rPr>
              <a:t> University </a:t>
            </a:r>
            <a:r>
              <a:rPr lang="es-ES" sz="2600" dirty="0" err="1">
                <a:solidFill>
                  <a:schemeClr val="tx1"/>
                </a:solidFill>
              </a:rPr>
              <a:t>level</a:t>
            </a:r>
            <a:r>
              <a:rPr lang="es-ES" sz="2600" dirty="0">
                <a:solidFill>
                  <a:schemeClr val="tx1"/>
                </a:solidFill>
              </a:rPr>
              <a:t>? </a:t>
            </a:r>
          </a:p>
          <a:p>
            <a:r>
              <a:rPr lang="es-ES" sz="2600" dirty="0" err="1">
                <a:solidFill>
                  <a:schemeClr val="tx1"/>
                </a:solidFill>
              </a:rPr>
              <a:t>What</a:t>
            </a:r>
            <a:r>
              <a:rPr lang="es-ES" sz="2600" dirty="0">
                <a:solidFill>
                  <a:schemeClr val="tx1"/>
                </a:solidFill>
              </a:rPr>
              <a:t> </a:t>
            </a:r>
            <a:r>
              <a:rPr lang="es-ES" sz="2600" dirty="0" err="1">
                <a:solidFill>
                  <a:schemeClr val="tx1"/>
                </a:solidFill>
              </a:rPr>
              <a:t>is</a:t>
            </a:r>
            <a:r>
              <a:rPr lang="es-ES" sz="2600" dirty="0">
                <a:solidFill>
                  <a:schemeClr val="tx1"/>
                </a:solidFill>
              </a:rPr>
              <a:t> </a:t>
            </a:r>
            <a:r>
              <a:rPr lang="es-ES" sz="2600" dirty="0" err="1">
                <a:solidFill>
                  <a:schemeClr val="tx1"/>
                </a:solidFill>
              </a:rPr>
              <a:t>the</a:t>
            </a:r>
            <a:r>
              <a:rPr lang="es-ES" sz="2600" dirty="0">
                <a:solidFill>
                  <a:schemeClr val="tx1"/>
                </a:solidFill>
              </a:rPr>
              <a:t> </a:t>
            </a:r>
            <a:r>
              <a:rPr lang="es-ES" sz="2600" b="1" dirty="0" err="1">
                <a:solidFill>
                  <a:schemeClr val="accent3"/>
                </a:solidFill>
              </a:rPr>
              <a:t>relationship</a:t>
            </a:r>
            <a:r>
              <a:rPr lang="es-ES" sz="2600" dirty="0">
                <a:solidFill>
                  <a:schemeClr val="tx1"/>
                </a:solidFill>
              </a:rPr>
              <a:t> </a:t>
            </a:r>
            <a:r>
              <a:rPr lang="es-ES" sz="2600" dirty="0" err="1">
                <a:solidFill>
                  <a:schemeClr val="tx1"/>
                </a:solidFill>
              </a:rPr>
              <a:t>between</a:t>
            </a:r>
            <a:r>
              <a:rPr lang="es-ES" sz="2600" dirty="0">
                <a:solidFill>
                  <a:schemeClr val="tx1"/>
                </a:solidFill>
              </a:rPr>
              <a:t> </a:t>
            </a:r>
            <a:r>
              <a:rPr lang="es-ES" sz="2600" dirty="0" err="1">
                <a:solidFill>
                  <a:schemeClr val="tx1"/>
                </a:solidFill>
              </a:rPr>
              <a:t>years</a:t>
            </a:r>
            <a:r>
              <a:rPr lang="es-ES" sz="2600" dirty="0">
                <a:solidFill>
                  <a:schemeClr val="tx1"/>
                </a:solidFill>
              </a:rPr>
              <a:t> </a:t>
            </a:r>
            <a:r>
              <a:rPr lang="es-ES" sz="2600" dirty="0" err="1">
                <a:solidFill>
                  <a:schemeClr val="tx1"/>
                </a:solidFill>
              </a:rPr>
              <a:t>worked</a:t>
            </a:r>
            <a:r>
              <a:rPr lang="es-ES" sz="2600" dirty="0">
                <a:solidFill>
                  <a:schemeClr val="tx1"/>
                </a:solidFill>
              </a:rPr>
              <a:t> and Company </a:t>
            </a:r>
            <a:r>
              <a:rPr lang="es-ES" sz="2600" dirty="0" err="1">
                <a:solidFill>
                  <a:schemeClr val="tx1"/>
                </a:solidFill>
              </a:rPr>
              <a:t>loyalty</a:t>
            </a:r>
            <a:r>
              <a:rPr lang="es-ES" sz="2600" dirty="0">
                <a:solidFill>
                  <a:schemeClr val="tx1"/>
                </a:solidFill>
              </a:rPr>
              <a:t>? </a:t>
            </a:r>
          </a:p>
          <a:p>
            <a:r>
              <a:rPr lang="es-ES" sz="2600" b="1" dirty="0">
                <a:solidFill>
                  <a:schemeClr val="accent4"/>
                </a:solidFill>
              </a:rPr>
              <a:t>To </a:t>
            </a:r>
            <a:r>
              <a:rPr lang="es-ES" sz="2600" b="1" dirty="0" err="1">
                <a:solidFill>
                  <a:schemeClr val="accent4"/>
                </a:solidFill>
              </a:rPr>
              <a:t>what</a:t>
            </a:r>
            <a:r>
              <a:rPr lang="es-ES" sz="2600" b="1" dirty="0">
                <a:solidFill>
                  <a:schemeClr val="accent4"/>
                </a:solidFill>
              </a:rPr>
              <a:t> </a:t>
            </a:r>
            <a:r>
              <a:rPr lang="es-ES" sz="2600" b="1" dirty="0" err="1">
                <a:solidFill>
                  <a:schemeClr val="accent4"/>
                </a:solidFill>
              </a:rPr>
              <a:t>extent</a:t>
            </a:r>
            <a:r>
              <a:rPr lang="es-ES" sz="2600" b="1" dirty="0">
                <a:solidFill>
                  <a:schemeClr val="accent4"/>
                </a:solidFill>
              </a:rPr>
              <a:t> </a:t>
            </a:r>
            <a:r>
              <a:rPr lang="es-ES" sz="2600" dirty="0" err="1">
                <a:solidFill>
                  <a:schemeClr val="tx1"/>
                </a:solidFill>
              </a:rPr>
              <a:t>does</a:t>
            </a:r>
            <a:r>
              <a:rPr lang="es-ES" sz="2600" dirty="0">
                <a:solidFill>
                  <a:schemeClr val="tx1"/>
                </a:solidFill>
              </a:rPr>
              <a:t> social </a:t>
            </a:r>
            <a:r>
              <a:rPr lang="es-ES" sz="2600" dirty="0" err="1">
                <a:solidFill>
                  <a:schemeClr val="tx1"/>
                </a:solidFill>
              </a:rPr>
              <a:t>class</a:t>
            </a:r>
            <a:r>
              <a:rPr lang="es-ES" sz="2600" dirty="0">
                <a:solidFill>
                  <a:schemeClr val="tx1"/>
                </a:solidFill>
              </a:rPr>
              <a:t>, </a:t>
            </a:r>
            <a:r>
              <a:rPr lang="es-ES" sz="2600" dirty="0" err="1">
                <a:solidFill>
                  <a:schemeClr val="tx1"/>
                </a:solidFill>
              </a:rPr>
              <a:t>predict</a:t>
            </a:r>
            <a:r>
              <a:rPr lang="es-ES" sz="2600" dirty="0">
                <a:solidFill>
                  <a:schemeClr val="tx1"/>
                </a:solidFill>
              </a:rPr>
              <a:t> </a:t>
            </a:r>
            <a:r>
              <a:rPr lang="es-ES" sz="2600" dirty="0" err="1">
                <a:solidFill>
                  <a:schemeClr val="tx1"/>
                </a:solidFill>
              </a:rPr>
              <a:t>education</a:t>
            </a:r>
            <a:r>
              <a:rPr lang="es-ES" sz="2600" dirty="0">
                <a:solidFill>
                  <a:schemeClr val="tx1"/>
                </a:solidFill>
              </a:rPr>
              <a:t> </a:t>
            </a:r>
            <a:r>
              <a:rPr lang="es-ES" sz="2600" dirty="0" err="1">
                <a:solidFill>
                  <a:schemeClr val="tx1"/>
                </a:solidFill>
              </a:rPr>
              <a:t>levels</a:t>
            </a:r>
            <a:r>
              <a:rPr lang="es-ES" sz="2600" dirty="0">
                <a:solidFill>
                  <a:schemeClr val="tx1"/>
                </a:solidFill>
              </a:rPr>
              <a:t>? </a:t>
            </a:r>
          </a:p>
          <a:p>
            <a:r>
              <a:rPr lang="es-ES" sz="2600" dirty="0" err="1">
                <a:solidFill>
                  <a:schemeClr val="tx1"/>
                </a:solidFill>
              </a:rPr>
              <a:t>Is</a:t>
            </a:r>
            <a:r>
              <a:rPr lang="es-ES" sz="2600" dirty="0">
                <a:solidFill>
                  <a:schemeClr val="tx1"/>
                </a:solidFill>
              </a:rPr>
              <a:t> </a:t>
            </a:r>
            <a:r>
              <a:rPr lang="es-ES" sz="2600" dirty="0" err="1">
                <a:solidFill>
                  <a:schemeClr val="tx1"/>
                </a:solidFill>
              </a:rPr>
              <a:t>there</a:t>
            </a:r>
            <a:r>
              <a:rPr lang="es-ES" sz="2600" dirty="0">
                <a:solidFill>
                  <a:schemeClr val="tx1"/>
                </a:solidFill>
              </a:rPr>
              <a:t> a </a:t>
            </a:r>
            <a:r>
              <a:rPr lang="es-ES" sz="2600" b="1" dirty="0" err="1">
                <a:solidFill>
                  <a:schemeClr val="accent3"/>
                </a:solidFill>
              </a:rPr>
              <a:t>significant</a:t>
            </a:r>
            <a:r>
              <a:rPr lang="es-ES" sz="2600" b="1" dirty="0">
                <a:solidFill>
                  <a:schemeClr val="accent3"/>
                </a:solidFill>
              </a:rPr>
              <a:t> </a:t>
            </a:r>
            <a:r>
              <a:rPr lang="es-ES" sz="2600" b="1" dirty="0" err="1">
                <a:solidFill>
                  <a:schemeClr val="accent3"/>
                </a:solidFill>
              </a:rPr>
              <a:t>difference</a:t>
            </a:r>
            <a:r>
              <a:rPr lang="es-ES" sz="2600" b="1" dirty="0">
                <a:solidFill>
                  <a:schemeClr val="accent3"/>
                </a:solidFill>
              </a:rPr>
              <a:t> </a:t>
            </a:r>
            <a:r>
              <a:rPr lang="es-ES" sz="2600" dirty="0" err="1">
                <a:solidFill>
                  <a:schemeClr val="tx1"/>
                </a:solidFill>
              </a:rPr>
              <a:t>between</a:t>
            </a:r>
            <a:r>
              <a:rPr lang="es-ES" sz="2600" dirty="0">
                <a:solidFill>
                  <a:schemeClr val="tx1"/>
                </a:solidFill>
              </a:rPr>
              <a:t> </a:t>
            </a:r>
            <a:r>
              <a:rPr lang="es-ES" sz="2600" dirty="0" err="1">
                <a:solidFill>
                  <a:schemeClr val="tx1"/>
                </a:solidFill>
              </a:rPr>
              <a:t>men</a:t>
            </a:r>
            <a:r>
              <a:rPr lang="es-ES" sz="2600" dirty="0">
                <a:solidFill>
                  <a:schemeClr val="tx1"/>
                </a:solidFill>
              </a:rPr>
              <a:t> and </a:t>
            </a:r>
            <a:r>
              <a:rPr lang="es-ES" sz="2600" dirty="0" err="1">
                <a:solidFill>
                  <a:schemeClr val="tx1"/>
                </a:solidFill>
              </a:rPr>
              <a:t>women</a:t>
            </a:r>
            <a:r>
              <a:rPr lang="es-ES" sz="2600" dirty="0">
                <a:solidFill>
                  <a:schemeClr val="tx1"/>
                </a:solidFill>
              </a:rPr>
              <a:t> </a:t>
            </a:r>
            <a:r>
              <a:rPr lang="es-ES" sz="2600" dirty="0" err="1">
                <a:solidFill>
                  <a:schemeClr val="tx1"/>
                </a:solidFill>
              </a:rPr>
              <a:t>with</a:t>
            </a:r>
            <a:r>
              <a:rPr lang="es-ES" sz="2600" dirty="0">
                <a:solidFill>
                  <a:schemeClr val="tx1"/>
                </a:solidFill>
              </a:rPr>
              <a:t> </a:t>
            </a:r>
            <a:r>
              <a:rPr lang="es-ES" sz="2600" dirty="0" err="1">
                <a:solidFill>
                  <a:schemeClr val="tx1"/>
                </a:solidFill>
              </a:rPr>
              <a:t>regards</a:t>
            </a:r>
            <a:r>
              <a:rPr lang="es-ES" sz="2600" dirty="0">
                <a:solidFill>
                  <a:schemeClr val="tx1"/>
                </a:solidFill>
              </a:rPr>
              <a:t> to </a:t>
            </a:r>
            <a:r>
              <a:rPr lang="es-ES" sz="2600" dirty="0" err="1">
                <a:solidFill>
                  <a:schemeClr val="tx1"/>
                </a:solidFill>
              </a:rPr>
              <a:t>frequency</a:t>
            </a:r>
            <a:r>
              <a:rPr lang="es-ES" sz="2600" dirty="0">
                <a:solidFill>
                  <a:schemeClr val="tx1"/>
                </a:solidFill>
              </a:rPr>
              <a:t> of </a:t>
            </a:r>
            <a:r>
              <a:rPr lang="es-ES" sz="2600" dirty="0" err="1">
                <a:solidFill>
                  <a:schemeClr val="tx1"/>
                </a:solidFill>
              </a:rPr>
              <a:t>job</a:t>
            </a:r>
            <a:r>
              <a:rPr lang="es-ES" sz="2600" dirty="0">
                <a:solidFill>
                  <a:schemeClr val="tx1"/>
                </a:solidFill>
              </a:rPr>
              <a:t> </a:t>
            </a:r>
            <a:r>
              <a:rPr lang="es-ES" sz="2600" dirty="0" err="1">
                <a:solidFill>
                  <a:schemeClr val="tx1"/>
                </a:solidFill>
              </a:rPr>
              <a:t>promotion</a:t>
            </a:r>
            <a:r>
              <a:rPr lang="es-ES" sz="2600" dirty="0">
                <a:solidFill>
                  <a:schemeClr val="tx1"/>
                </a:solidFill>
              </a:rPr>
              <a:t>? </a:t>
            </a:r>
          </a:p>
          <a:p>
            <a:r>
              <a:rPr lang="es-ES" sz="2600" dirty="0" err="1">
                <a:solidFill>
                  <a:schemeClr val="tx1"/>
                </a:solidFill>
              </a:rPr>
              <a:t>How</a:t>
            </a:r>
            <a:r>
              <a:rPr lang="es-ES" sz="2600" dirty="0">
                <a:solidFill>
                  <a:schemeClr val="tx1"/>
                </a:solidFill>
              </a:rPr>
              <a:t> </a:t>
            </a:r>
            <a:r>
              <a:rPr lang="es-ES" sz="2600" dirty="0" err="1">
                <a:solidFill>
                  <a:schemeClr val="tx1"/>
                </a:solidFill>
              </a:rPr>
              <a:t>does</a:t>
            </a:r>
            <a:r>
              <a:rPr lang="es-ES" sz="2600" dirty="0">
                <a:solidFill>
                  <a:schemeClr val="tx1"/>
                </a:solidFill>
              </a:rPr>
              <a:t> </a:t>
            </a:r>
            <a:r>
              <a:rPr lang="es-ES" sz="2600" dirty="0" err="1">
                <a:solidFill>
                  <a:schemeClr val="tx1"/>
                </a:solidFill>
              </a:rPr>
              <a:t>work-related</a:t>
            </a:r>
            <a:r>
              <a:rPr lang="es-ES" sz="2600" dirty="0">
                <a:solidFill>
                  <a:schemeClr val="tx1"/>
                </a:solidFill>
              </a:rPr>
              <a:t> stress </a:t>
            </a:r>
            <a:r>
              <a:rPr lang="es-ES" sz="2600" b="1" dirty="0" err="1">
                <a:solidFill>
                  <a:schemeClr val="accent2"/>
                </a:solidFill>
              </a:rPr>
              <a:t>impact</a:t>
            </a:r>
            <a:r>
              <a:rPr lang="es-ES" sz="2600" dirty="0">
                <a:solidFill>
                  <a:schemeClr val="tx1"/>
                </a:solidFill>
              </a:rPr>
              <a:t> </a:t>
            </a:r>
            <a:r>
              <a:rPr lang="es-ES" sz="2600" dirty="0" err="1">
                <a:solidFill>
                  <a:schemeClr val="tx1"/>
                </a:solidFill>
              </a:rPr>
              <a:t>quality</a:t>
            </a:r>
            <a:r>
              <a:rPr lang="es-ES" sz="2600" dirty="0">
                <a:solidFill>
                  <a:schemeClr val="tx1"/>
                </a:solidFill>
              </a:rPr>
              <a:t> of </a:t>
            </a:r>
            <a:r>
              <a:rPr lang="es-ES" sz="2600" dirty="0" err="1">
                <a:solidFill>
                  <a:schemeClr val="tx1"/>
                </a:solidFill>
              </a:rPr>
              <a:t>life</a:t>
            </a:r>
            <a:r>
              <a:rPr lang="es-ES" sz="2600" dirty="0">
                <a:solidFill>
                  <a:schemeClr val="tx1"/>
                </a:solidFill>
              </a:rPr>
              <a:t> </a:t>
            </a:r>
            <a:r>
              <a:rPr lang="es-ES" sz="2600" dirty="0" err="1">
                <a:solidFill>
                  <a:schemeClr val="tx1"/>
                </a:solidFill>
              </a:rPr>
              <a:t>among</a:t>
            </a:r>
            <a:r>
              <a:rPr lang="es-ES" sz="2600" dirty="0">
                <a:solidFill>
                  <a:schemeClr val="tx1"/>
                </a:solidFill>
              </a:rPr>
              <a:t> medical </a:t>
            </a:r>
            <a:r>
              <a:rPr lang="es-ES" sz="2600" dirty="0" err="1">
                <a:solidFill>
                  <a:schemeClr val="tx1"/>
                </a:solidFill>
              </a:rPr>
              <a:t>doctors</a:t>
            </a:r>
            <a:r>
              <a:rPr lang="es-ES" sz="2600" dirty="0">
                <a:solidFill>
                  <a:schemeClr val="tx1"/>
                </a:solidFill>
              </a:rPr>
              <a:t>? </a:t>
            </a:r>
            <a:endParaRPr lang="en-US" sz="2600" dirty="0">
              <a:solidFill>
                <a:schemeClr val="tx1"/>
              </a:solidFill>
            </a:endParaRPr>
          </a:p>
          <a:p>
            <a:endParaRPr lang="en-US" dirty="0"/>
          </a:p>
        </p:txBody>
      </p:sp>
    </p:spTree>
    <p:extLst>
      <p:ext uri="{BB962C8B-B14F-4D97-AF65-F5344CB8AC3E}">
        <p14:creationId xmlns:p14="http://schemas.microsoft.com/office/powerpoint/2010/main" val="3259632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7E78-7979-4590-B036-C0C53BD5004E}"/>
              </a:ext>
            </a:extLst>
          </p:cNvPr>
          <p:cNvSpPr>
            <a:spLocks noGrp="1"/>
          </p:cNvSpPr>
          <p:nvPr>
            <p:ph type="title"/>
          </p:nvPr>
        </p:nvSpPr>
        <p:spPr/>
        <p:txBody>
          <a:bodyPr>
            <a:normAutofit/>
          </a:bodyPr>
          <a:lstStyle/>
          <a:p>
            <a:r>
              <a:rPr lang="en-US" dirty="0"/>
              <a:t>Limitations of In-Depth Interviews</a:t>
            </a:r>
          </a:p>
        </p:txBody>
      </p:sp>
      <p:sp>
        <p:nvSpPr>
          <p:cNvPr id="3" name="Content Placeholder 2">
            <a:extLst>
              <a:ext uri="{FF2B5EF4-FFF2-40B4-BE49-F238E27FC236}">
                <a16:creationId xmlns:a16="http://schemas.microsoft.com/office/drawing/2014/main" id="{CAEE34DC-B556-452B-83FD-D6F271E17285}"/>
              </a:ext>
            </a:extLst>
          </p:cNvPr>
          <p:cNvSpPr>
            <a:spLocks noGrp="1"/>
          </p:cNvSpPr>
          <p:nvPr>
            <p:ph idx="1"/>
          </p:nvPr>
        </p:nvSpPr>
        <p:spPr/>
        <p:txBody>
          <a:bodyPr>
            <a:normAutofit/>
          </a:bodyPr>
          <a:lstStyle/>
          <a:p>
            <a:r>
              <a:rPr lang="es-ES" b="1" dirty="0" err="1">
                <a:solidFill>
                  <a:schemeClr val="accent3"/>
                </a:solidFill>
              </a:rPr>
              <a:t>Low</a:t>
            </a:r>
            <a:r>
              <a:rPr lang="es-ES" b="1" dirty="0">
                <a:solidFill>
                  <a:schemeClr val="accent3"/>
                </a:solidFill>
              </a:rPr>
              <a:t> </a:t>
            </a:r>
            <a:r>
              <a:rPr lang="es-ES" b="1" dirty="0" err="1">
                <a:solidFill>
                  <a:schemeClr val="accent3"/>
                </a:solidFill>
              </a:rPr>
              <a:t>external</a:t>
            </a:r>
            <a:r>
              <a:rPr lang="es-ES" b="1" dirty="0">
                <a:solidFill>
                  <a:schemeClr val="accent3"/>
                </a:solidFill>
              </a:rPr>
              <a:t> </a:t>
            </a:r>
            <a:r>
              <a:rPr lang="es-ES" b="1" dirty="0" err="1">
                <a:solidFill>
                  <a:schemeClr val="accent3"/>
                </a:solidFill>
              </a:rPr>
              <a:t>validity</a:t>
            </a:r>
            <a:r>
              <a:rPr lang="es-ES" b="1" dirty="0">
                <a:solidFill>
                  <a:schemeClr val="accent3"/>
                </a:solidFill>
              </a:rPr>
              <a:t> (</a:t>
            </a:r>
            <a:r>
              <a:rPr lang="es-ES" b="1" dirty="0" err="1">
                <a:solidFill>
                  <a:schemeClr val="accent3"/>
                </a:solidFill>
              </a:rPr>
              <a:t>generalizability</a:t>
            </a:r>
            <a:r>
              <a:rPr lang="es-ES" b="1" dirty="0">
                <a:solidFill>
                  <a:schemeClr val="accent3"/>
                </a:solidFill>
              </a:rPr>
              <a:t>) </a:t>
            </a:r>
            <a:r>
              <a:rPr lang="es-ES" dirty="0" err="1"/>
              <a:t>because</a:t>
            </a:r>
            <a:r>
              <a:rPr lang="es-ES" dirty="0"/>
              <a:t> </a:t>
            </a:r>
            <a:r>
              <a:rPr lang="es-ES" dirty="0" err="1"/>
              <a:t>they</a:t>
            </a:r>
            <a:r>
              <a:rPr lang="es-ES" dirty="0"/>
              <a:t> use </a:t>
            </a:r>
            <a:r>
              <a:rPr lang="es-ES" dirty="0" err="1"/>
              <a:t>nonrepresentative</a:t>
            </a:r>
            <a:r>
              <a:rPr lang="es-ES" dirty="0"/>
              <a:t> </a:t>
            </a:r>
            <a:r>
              <a:rPr lang="es-ES" dirty="0" err="1"/>
              <a:t>samples</a:t>
            </a:r>
            <a:endParaRPr lang="en-US" dirty="0"/>
          </a:p>
          <a:p>
            <a:r>
              <a:rPr lang="en-US" dirty="0"/>
              <a:t>However, interviews typically have </a:t>
            </a:r>
            <a:r>
              <a:rPr lang="en-US" b="1" dirty="0">
                <a:solidFill>
                  <a:schemeClr val="accent5"/>
                </a:solidFill>
              </a:rPr>
              <a:t>low reliability </a:t>
            </a:r>
            <a:r>
              <a:rPr lang="en-US" dirty="0"/>
              <a:t>because different interviewers may elicit different responses from the same respondent.</a:t>
            </a:r>
          </a:p>
          <a:p>
            <a:r>
              <a:rPr lang="es-ES" b="1" dirty="0">
                <a:solidFill>
                  <a:schemeClr val="accent4"/>
                </a:solidFill>
              </a:rPr>
              <a:t>Time </a:t>
            </a:r>
            <a:r>
              <a:rPr lang="es-ES" b="1" dirty="0" err="1">
                <a:solidFill>
                  <a:schemeClr val="accent4"/>
                </a:solidFill>
              </a:rPr>
              <a:t>consuming</a:t>
            </a:r>
            <a:r>
              <a:rPr lang="es-ES" b="1" dirty="0">
                <a:solidFill>
                  <a:schemeClr val="accent4"/>
                </a:solidFill>
              </a:rPr>
              <a:t> </a:t>
            </a:r>
            <a:r>
              <a:rPr lang="es-ES" dirty="0"/>
              <a:t>– </a:t>
            </a:r>
            <a:r>
              <a:rPr lang="es-ES" dirty="0" err="1"/>
              <a:t>must</a:t>
            </a:r>
            <a:r>
              <a:rPr lang="es-ES" dirty="0"/>
              <a:t> be </a:t>
            </a:r>
            <a:r>
              <a:rPr lang="es-ES" dirty="0" err="1"/>
              <a:t>transcribed</a:t>
            </a:r>
            <a:r>
              <a:rPr lang="es-ES" dirty="0"/>
              <a:t> </a:t>
            </a:r>
          </a:p>
          <a:p>
            <a:r>
              <a:rPr lang="es-ES" b="1" dirty="0" err="1">
                <a:solidFill>
                  <a:schemeClr val="accent1"/>
                </a:solidFill>
              </a:rPr>
              <a:t>Costly</a:t>
            </a:r>
            <a:r>
              <a:rPr lang="es-ES" dirty="0"/>
              <a:t> </a:t>
            </a:r>
            <a:r>
              <a:rPr lang="es-ES" dirty="0" err="1"/>
              <a:t>compared</a:t>
            </a:r>
            <a:r>
              <a:rPr lang="es-ES" dirty="0"/>
              <a:t> to </a:t>
            </a:r>
            <a:r>
              <a:rPr lang="es-ES" dirty="0" err="1"/>
              <a:t>other</a:t>
            </a:r>
            <a:r>
              <a:rPr lang="es-ES" dirty="0"/>
              <a:t> </a:t>
            </a:r>
            <a:r>
              <a:rPr lang="es-ES" dirty="0" err="1"/>
              <a:t>methods</a:t>
            </a:r>
            <a:r>
              <a:rPr lang="es-ES" dirty="0"/>
              <a:t> </a:t>
            </a:r>
            <a:endParaRPr lang="en-US" dirty="0"/>
          </a:p>
          <a:p>
            <a:endParaRPr lang="en-US" dirty="0"/>
          </a:p>
        </p:txBody>
      </p:sp>
      <p:sp>
        <p:nvSpPr>
          <p:cNvPr id="4" name="Slide Number Placeholder 3"/>
          <p:cNvSpPr>
            <a:spLocks noGrp="1"/>
          </p:cNvSpPr>
          <p:nvPr>
            <p:ph type="sldNum" sz="quarter" idx="12"/>
          </p:nvPr>
        </p:nvSpPr>
        <p:spPr/>
        <p:txBody>
          <a:bodyPr/>
          <a:lstStyle/>
          <a:p>
            <a:r>
              <a:rPr lang="en-US"/>
              <a:t>28</a:t>
            </a:r>
            <a:endParaRPr lang="en-US" dirty="0"/>
          </a:p>
        </p:txBody>
      </p:sp>
    </p:spTree>
    <p:extLst>
      <p:ext uri="{BB962C8B-B14F-4D97-AF65-F5344CB8AC3E}">
        <p14:creationId xmlns:p14="http://schemas.microsoft.com/office/powerpoint/2010/main" val="4105531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Focus</a:t>
            </a:r>
            <a:r>
              <a:rPr lang="es-ES" dirty="0"/>
              <a:t> </a:t>
            </a:r>
            <a:r>
              <a:rPr lang="es-ES" dirty="0" err="1"/>
              <a:t>Groups</a:t>
            </a:r>
            <a:endParaRPr lang="en-US" dirty="0"/>
          </a:p>
        </p:txBody>
      </p:sp>
    </p:spTree>
    <p:extLst>
      <p:ext uri="{BB962C8B-B14F-4D97-AF65-F5344CB8AC3E}">
        <p14:creationId xmlns:p14="http://schemas.microsoft.com/office/powerpoint/2010/main" val="3297335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lstStyle/>
          <a:p>
            <a:r>
              <a:rPr lang="en-US" dirty="0"/>
              <a:t>What are Focus Groups?</a:t>
            </a:r>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sz="half" idx="1"/>
          </p:nvPr>
        </p:nvSpPr>
        <p:spPr>
          <a:xfrm>
            <a:off x="1298448" y="2560320"/>
            <a:ext cx="9396056" cy="3310128"/>
          </a:xfrm>
        </p:spPr>
        <p:txBody>
          <a:bodyPr/>
          <a:lstStyle/>
          <a:p>
            <a:endParaRPr lang="en-US" dirty="0"/>
          </a:p>
          <a:p>
            <a:endParaRPr lang="en-US" dirty="0"/>
          </a:p>
          <a:p>
            <a:r>
              <a:rPr lang="en-US" dirty="0"/>
              <a:t>A </a:t>
            </a:r>
            <a:r>
              <a:rPr lang="en-US" b="1" dirty="0">
                <a:solidFill>
                  <a:schemeClr val="accent4"/>
                </a:solidFill>
              </a:rPr>
              <a:t>focus group </a:t>
            </a:r>
            <a:r>
              <a:rPr lang="en-US" dirty="0"/>
              <a:t>is a group interview, led by a moderator, on a specific topic.</a:t>
            </a:r>
          </a:p>
        </p:txBody>
      </p:sp>
      <p:sp>
        <p:nvSpPr>
          <p:cNvPr id="4" name="Slide Number Placeholder 3"/>
          <p:cNvSpPr>
            <a:spLocks noGrp="1"/>
          </p:cNvSpPr>
          <p:nvPr>
            <p:ph type="sldNum" sz="quarter" idx="12"/>
          </p:nvPr>
        </p:nvSpPr>
        <p:spPr/>
        <p:txBody>
          <a:bodyPr/>
          <a:lstStyle/>
          <a:p>
            <a:r>
              <a:rPr lang="en-US"/>
              <a:t>33</a:t>
            </a:r>
            <a:endParaRPr lang="en-US" dirty="0"/>
          </a:p>
        </p:txBody>
      </p:sp>
    </p:spTree>
    <p:extLst>
      <p:ext uri="{BB962C8B-B14F-4D97-AF65-F5344CB8AC3E}">
        <p14:creationId xmlns:p14="http://schemas.microsoft.com/office/powerpoint/2010/main" val="4053548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lstStyle/>
          <a:p>
            <a:r>
              <a:rPr lang="en-US" dirty="0"/>
              <a:t>What are Focus Groups Used For?</a:t>
            </a:r>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sz="half" idx="1"/>
          </p:nvPr>
        </p:nvSpPr>
        <p:spPr>
          <a:xfrm>
            <a:off x="1298448" y="2560320"/>
            <a:ext cx="9396056" cy="3310128"/>
          </a:xfrm>
        </p:spPr>
        <p:txBody>
          <a:bodyPr/>
          <a:lstStyle/>
          <a:p>
            <a:r>
              <a:rPr lang="en-US" dirty="0"/>
              <a:t>Advertising agencies have long used focus groups for </a:t>
            </a:r>
            <a:r>
              <a:rPr lang="en-US" b="1" dirty="0">
                <a:solidFill>
                  <a:schemeClr val="accent1"/>
                </a:solidFill>
              </a:rPr>
              <a:t>market research </a:t>
            </a:r>
            <a:r>
              <a:rPr lang="en-US" dirty="0"/>
              <a:t>in order to create the most effective advertisements.</a:t>
            </a:r>
          </a:p>
          <a:p>
            <a:endParaRPr lang="en-US" dirty="0"/>
          </a:p>
          <a:p>
            <a:endParaRPr lang="en-US" dirty="0"/>
          </a:p>
          <a:p>
            <a:r>
              <a:rPr lang="es-ES" dirty="0" err="1"/>
              <a:t>They</a:t>
            </a:r>
            <a:r>
              <a:rPr lang="es-ES" dirty="0"/>
              <a:t> are </a:t>
            </a:r>
            <a:r>
              <a:rPr lang="es-ES" dirty="0" err="1"/>
              <a:t>helpful</a:t>
            </a:r>
            <a:r>
              <a:rPr lang="es-ES" dirty="0"/>
              <a:t> to </a:t>
            </a:r>
            <a:r>
              <a:rPr lang="es-ES" dirty="0" err="1"/>
              <a:t>understand</a:t>
            </a:r>
            <a:r>
              <a:rPr lang="es-ES" dirty="0"/>
              <a:t> a </a:t>
            </a:r>
            <a:r>
              <a:rPr lang="es-ES" b="1" dirty="0" err="1">
                <a:solidFill>
                  <a:schemeClr val="accent5"/>
                </a:solidFill>
              </a:rPr>
              <a:t>group</a:t>
            </a:r>
            <a:r>
              <a:rPr lang="es-ES" b="1" dirty="0">
                <a:solidFill>
                  <a:schemeClr val="accent5"/>
                </a:solidFill>
              </a:rPr>
              <a:t> </a:t>
            </a:r>
            <a:r>
              <a:rPr lang="es-ES" b="1" dirty="0" err="1">
                <a:solidFill>
                  <a:schemeClr val="accent5"/>
                </a:solidFill>
              </a:rPr>
              <a:t>consensus</a:t>
            </a:r>
            <a:r>
              <a:rPr lang="es-ES" b="1" dirty="0">
                <a:solidFill>
                  <a:schemeClr val="accent5"/>
                </a:solidFill>
              </a:rPr>
              <a:t> </a:t>
            </a:r>
            <a:r>
              <a:rPr lang="es-ES" dirty="0" err="1"/>
              <a:t>on</a:t>
            </a:r>
            <a:r>
              <a:rPr lang="es-ES" dirty="0"/>
              <a:t> a particular </a:t>
            </a:r>
            <a:r>
              <a:rPr lang="es-ES" dirty="0" err="1"/>
              <a:t>topic</a:t>
            </a:r>
            <a:r>
              <a:rPr lang="es-ES" dirty="0"/>
              <a:t> </a:t>
            </a:r>
            <a:r>
              <a:rPr lang="es-ES" dirty="0" err="1"/>
              <a:t>or</a:t>
            </a:r>
            <a:r>
              <a:rPr lang="es-ES" dirty="0"/>
              <a:t> </a:t>
            </a:r>
            <a:r>
              <a:rPr lang="es-ES" dirty="0" err="1"/>
              <a:t>topics</a:t>
            </a:r>
            <a:r>
              <a:rPr lang="es-ES" dirty="0"/>
              <a:t>. </a:t>
            </a:r>
            <a:r>
              <a:rPr lang="es-ES" dirty="0" err="1"/>
              <a:t>Good</a:t>
            </a:r>
            <a:r>
              <a:rPr lang="es-ES" dirty="0"/>
              <a:t> </a:t>
            </a:r>
            <a:r>
              <a:rPr lang="es-ES" dirty="0" err="1"/>
              <a:t>for</a:t>
            </a:r>
            <a:r>
              <a:rPr lang="es-ES" dirty="0"/>
              <a:t> </a:t>
            </a:r>
            <a:r>
              <a:rPr lang="es-ES" dirty="0" err="1"/>
              <a:t>product</a:t>
            </a:r>
            <a:r>
              <a:rPr lang="es-ES" dirty="0"/>
              <a:t> </a:t>
            </a:r>
            <a:r>
              <a:rPr lang="es-ES" dirty="0" err="1"/>
              <a:t>testing</a:t>
            </a:r>
            <a:r>
              <a:rPr lang="es-ES" dirty="0"/>
              <a:t>. </a:t>
            </a:r>
            <a:endParaRPr lang="en-US" dirty="0"/>
          </a:p>
        </p:txBody>
      </p:sp>
      <p:sp>
        <p:nvSpPr>
          <p:cNvPr id="4" name="Slide Number Placeholder 3"/>
          <p:cNvSpPr>
            <a:spLocks noGrp="1"/>
          </p:cNvSpPr>
          <p:nvPr>
            <p:ph type="sldNum" sz="quarter" idx="12"/>
          </p:nvPr>
        </p:nvSpPr>
        <p:spPr/>
        <p:txBody>
          <a:bodyPr/>
          <a:lstStyle/>
          <a:p>
            <a:r>
              <a:rPr lang="en-US"/>
              <a:t>33</a:t>
            </a:r>
            <a:endParaRPr lang="en-US" dirty="0"/>
          </a:p>
        </p:txBody>
      </p:sp>
    </p:spTree>
    <p:extLst>
      <p:ext uri="{BB962C8B-B14F-4D97-AF65-F5344CB8AC3E}">
        <p14:creationId xmlns:p14="http://schemas.microsoft.com/office/powerpoint/2010/main" val="1518702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lstStyle/>
          <a:p>
            <a:r>
              <a:rPr lang="en-US"/>
              <a:t>Focus Groups versus Interviews</a:t>
            </a:r>
            <a:endParaRPr lang="en-US" dirty="0"/>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idx="1"/>
          </p:nvPr>
        </p:nvSpPr>
        <p:spPr>
          <a:xfrm>
            <a:off x="1295401" y="2556932"/>
            <a:ext cx="9332842" cy="3318936"/>
          </a:xfrm>
        </p:spPr>
        <p:txBody>
          <a:bodyPr/>
          <a:lstStyle/>
          <a:p>
            <a:r>
              <a:rPr lang="en-US" dirty="0"/>
              <a:t>Ways in which focus groups differ from interviews</a:t>
            </a:r>
          </a:p>
          <a:p>
            <a:pPr marL="0" indent="0">
              <a:buNone/>
            </a:pPr>
            <a:endParaRPr lang="en-US" dirty="0"/>
          </a:p>
          <a:p>
            <a:pPr lvl="1"/>
            <a:r>
              <a:rPr lang="en-US" dirty="0"/>
              <a:t>They are designed to </a:t>
            </a:r>
            <a:r>
              <a:rPr lang="en-US" b="1" dirty="0">
                <a:solidFill>
                  <a:schemeClr val="accent2"/>
                </a:solidFill>
              </a:rPr>
              <a:t>capture interaction</a:t>
            </a:r>
            <a:r>
              <a:rPr lang="en-US" dirty="0"/>
              <a:t>. </a:t>
            </a:r>
          </a:p>
          <a:p>
            <a:pPr lvl="1"/>
            <a:endParaRPr lang="en-US" dirty="0"/>
          </a:p>
          <a:p>
            <a:pPr lvl="1"/>
            <a:r>
              <a:rPr lang="en-US" dirty="0"/>
              <a:t>They tend to </a:t>
            </a:r>
            <a:r>
              <a:rPr lang="en-US" b="1" dirty="0">
                <a:solidFill>
                  <a:schemeClr val="accent3"/>
                </a:solidFill>
              </a:rPr>
              <a:t>focus more narrowly </a:t>
            </a:r>
            <a:r>
              <a:rPr lang="en-US" dirty="0"/>
              <a:t>than in-depth interviews.</a:t>
            </a:r>
          </a:p>
        </p:txBody>
      </p:sp>
      <p:sp>
        <p:nvSpPr>
          <p:cNvPr id="4" name="Slide Number Placeholder 3"/>
          <p:cNvSpPr>
            <a:spLocks noGrp="1"/>
          </p:cNvSpPr>
          <p:nvPr>
            <p:ph type="sldNum" sz="quarter" idx="12"/>
          </p:nvPr>
        </p:nvSpPr>
        <p:spPr/>
        <p:txBody>
          <a:bodyPr/>
          <a:lstStyle/>
          <a:p>
            <a:r>
              <a:rPr lang="en-US"/>
              <a:t>34</a:t>
            </a:r>
            <a:endParaRPr lang="en-US" dirty="0"/>
          </a:p>
        </p:txBody>
      </p:sp>
    </p:spTree>
    <p:extLst>
      <p:ext uri="{BB962C8B-B14F-4D97-AF65-F5344CB8AC3E}">
        <p14:creationId xmlns:p14="http://schemas.microsoft.com/office/powerpoint/2010/main" val="1509899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lstStyle/>
          <a:p>
            <a:r>
              <a:rPr lang="en-US"/>
              <a:t>Focus Groups: The Role of Moderators</a:t>
            </a:r>
            <a:endParaRPr lang="en-US" dirty="0"/>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idx="1"/>
          </p:nvPr>
        </p:nvSpPr>
        <p:spPr/>
        <p:txBody>
          <a:bodyPr/>
          <a:lstStyle/>
          <a:p>
            <a:r>
              <a:rPr lang="en-US" dirty="0"/>
              <a:t>Focus groups are led by a </a:t>
            </a:r>
            <a:r>
              <a:rPr lang="en-US" b="1" dirty="0">
                <a:solidFill>
                  <a:schemeClr val="accent1"/>
                </a:solidFill>
              </a:rPr>
              <a:t>moderator</a:t>
            </a:r>
            <a:r>
              <a:rPr lang="en-US" dirty="0"/>
              <a:t>, who asks questions and manages the flow of the discussion. </a:t>
            </a:r>
          </a:p>
          <a:p>
            <a:r>
              <a:rPr lang="en-US" dirty="0"/>
              <a:t>Responsibilities of the moderator</a:t>
            </a:r>
          </a:p>
          <a:p>
            <a:pPr lvl="1"/>
            <a:r>
              <a:rPr lang="en-US" dirty="0"/>
              <a:t>Asking the designed questions </a:t>
            </a:r>
          </a:p>
          <a:p>
            <a:pPr lvl="1"/>
            <a:r>
              <a:rPr lang="en-US" dirty="0"/>
              <a:t>Keeping participants on topic</a:t>
            </a:r>
          </a:p>
          <a:p>
            <a:pPr lvl="1"/>
            <a:r>
              <a:rPr lang="en-US" dirty="0"/>
              <a:t>Making sure all participants take part</a:t>
            </a:r>
          </a:p>
          <a:p>
            <a:pPr lvl="1"/>
            <a:r>
              <a:rPr lang="en-US" dirty="0"/>
              <a:t>Ensuring no single participant dominates the conversation</a:t>
            </a:r>
          </a:p>
          <a:p>
            <a:endParaRPr lang="en-US" dirty="0"/>
          </a:p>
        </p:txBody>
      </p:sp>
      <p:sp>
        <p:nvSpPr>
          <p:cNvPr id="4" name="Slide Number Placeholder 3"/>
          <p:cNvSpPr>
            <a:spLocks noGrp="1"/>
          </p:cNvSpPr>
          <p:nvPr>
            <p:ph type="sldNum" sz="quarter" idx="12"/>
          </p:nvPr>
        </p:nvSpPr>
        <p:spPr/>
        <p:txBody>
          <a:bodyPr/>
          <a:lstStyle/>
          <a:p>
            <a:r>
              <a:rPr lang="en-US"/>
              <a:t>35</a:t>
            </a:r>
            <a:endParaRPr lang="en-US" dirty="0"/>
          </a:p>
        </p:txBody>
      </p:sp>
    </p:spTree>
    <p:extLst>
      <p:ext uri="{BB962C8B-B14F-4D97-AF65-F5344CB8AC3E}">
        <p14:creationId xmlns:p14="http://schemas.microsoft.com/office/powerpoint/2010/main" val="411048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lstStyle/>
          <a:p>
            <a:r>
              <a:rPr lang="en-US"/>
              <a:t>Focus Groups: Sampling Strategies</a:t>
            </a:r>
            <a:endParaRPr lang="en-US" dirty="0"/>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idx="1"/>
          </p:nvPr>
        </p:nvSpPr>
        <p:spPr>
          <a:xfrm>
            <a:off x="1295401" y="2556932"/>
            <a:ext cx="9491869" cy="3318936"/>
          </a:xfrm>
        </p:spPr>
        <p:txBody>
          <a:bodyPr>
            <a:normAutofit/>
          </a:bodyPr>
          <a:lstStyle/>
          <a:p>
            <a:r>
              <a:rPr lang="en-US" dirty="0"/>
              <a:t>Like interviews, focus groups use </a:t>
            </a:r>
            <a:r>
              <a:rPr lang="en-US" b="1" dirty="0" err="1">
                <a:solidFill>
                  <a:srgbClr val="7030A0"/>
                </a:solidFill>
              </a:rPr>
              <a:t>nonrepresentative</a:t>
            </a:r>
            <a:r>
              <a:rPr lang="en-US" dirty="0"/>
              <a:t> samples. </a:t>
            </a:r>
          </a:p>
          <a:p>
            <a:r>
              <a:rPr lang="en-US" dirty="0"/>
              <a:t>Researchers typically rely on the principle of </a:t>
            </a:r>
            <a:r>
              <a:rPr lang="en-US" b="1" dirty="0">
                <a:solidFill>
                  <a:schemeClr val="accent2"/>
                </a:solidFill>
              </a:rPr>
              <a:t>homogeneity</a:t>
            </a:r>
            <a:r>
              <a:rPr lang="en-US" dirty="0"/>
              <a:t> to construct the final focus group – some sort of shared experience or characteristic. Depends on the purpose of the groups. </a:t>
            </a:r>
          </a:p>
          <a:p>
            <a:r>
              <a:rPr lang="es-ES" dirty="0"/>
              <a:t>Use </a:t>
            </a:r>
            <a:r>
              <a:rPr lang="es-ES" b="1" dirty="0" err="1">
                <a:solidFill>
                  <a:schemeClr val="accent4"/>
                </a:solidFill>
              </a:rPr>
              <a:t>screening</a:t>
            </a:r>
            <a:r>
              <a:rPr lang="es-ES" b="1" dirty="0">
                <a:solidFill>
                  <a:schemeClr val="accent4"/>
                </a:solidFill>
              </a:rPr>
              <a:t> </a:t>
            </a:r>
            <a:r>
              <a:rPr lang="es-ES" b="1" dirty="0" err="1">
                <a:solidFill>
                  <a:schemeClr val="accent4"/>
                </a:solidFill>
              </a:rPr>
              <a:t>criteria</a:t>
            </a:r>
            <a:r>
              <a:rPr lang="es-ES" b="1" dirty="0">
                <a:solidFill>
                  <a:schemeClr val="accent4"/>
                </a:solidFill>
              </a:rPr>
              <a:t> </a:t>
            </a:r>
            <a:r>
              <a:rPr lang="es-ES" dirty="0"/>
              <a:t>to </a:t>
            </a:r>
            <a:r>
              <a:rPr lang="es-ES" dirty="0" err="1"/>
              <a:t>identify</a:t>
            </a:r>
            <a:r>
              <a:rPr lang="es-ES" dirty="0"/>
              <a:t> </a:t>
            </a:r>
            <a:r>
              <a:rPr lang="es-ES" dirty="0" err="1"/>
              <a:t>relevant</a:t>
            </a:r>
            <a:r>
              <a:rPr lang="es-ES" dirty="0"/>
              <a:t> </a:t>
            </a:r>
            <a:r>
              <a:rPr lang="es-ES" dirty="0" err="1"/>
              <a:t>participants</a:t>
            </a:r>
            <a:r>
              <a:rPr lang="es-ES" dirty="0"/>
              <a:t> (</a:t>
            </a:r>
            <a:r>
              <a:rPr lang="es-ES" dirty="0" err="1"/>
              <a:t>age</a:t>
            </a:r>
            <a:r>
              <a:rPr lang="es-ES" dirty="0"/>
              <a:t>, </a:t>
            </a:r>
            <a:r>
              <a:rPr lang="es-ES" dirty="0" err="1"/>
              <a:t>gender</a:t>
            </a:r>
            <a:r>
              <a:rPr lang="es-ES" dirty="0"/>
              <a:t>, </a:t>
            </a:r>
            <a:r>
              <a:rPr lang="es-ES" dirty="0" err="1"/>
              <a:t>nationality</a:t>
            </a:r>
            <a:r>
              <a:rPr lang="es-ES" dirty="0"/>
              <a:t>) </a:t>
            </a:r>
            <a:endParaRPr lang="en-US" dirty="0"/>
          </a:p>
        </p:txBody>
      </p:sp>
      <p:sp>
        <p:nvSpPr>
          <p:cNvPr id="4" name="Slide Number Placeholder 3"/>
          <p:cNvSpPr>
            <a:spLocks noGrp="1"/>
          </p:cNvSpPr>
          <p:nvPr>
            <p:ph type="sldNum" sz="quarter" idx="12"/>
          </p:nvPr>
        </p:nvSpPr>
        <p:spPr/>
        <p:txBody>
          <a:bodyPr/>
          <a:lstStyle/>
          <a:p>
            <a:r>
              <a:rPr lang="en-US"/>
              <a:t>36</a:t>
            </a:r>
            <a:endParaRPr lang="en-US" dirty="0"/>
          </a:p>
        </p:txBody>
      </p:sp>
    </p:spTree>
    <p:extLst>
      <p:ext uri="{BB962C8B-B14F-4D97-AF65-F5344CB8AC3E}">
        <p14:creationId xmlns:p14="http://schemas.microsoft.com/office/powerpoint/2010/main" val="77877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normAutofit/>
          </a:bodyPr>
          <a:lstStyle/>
          <a:p>
            <a:r>
              <a:rPr lang="en-US" dirty="0"/>
              <a:t>Running Focus Groups</a:t>
            </a:r>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idx="1"/>
          </p:nvPr>
        </p:nvSpPr>
        <p:spPr/>
        <p:txBody>
          <a:bodyPr/>
          <a:lstStyle/>
          <a:p>
            <a:r>
              <a:rPr lang="en-US" dirty="0"/>
              <a:t>A focus group is ideally comprised of </a:t>
            </a:r>
            <a:r>
              <a:rPr lang="en-US" b="1" dirty="0">
                <a:solidFill>
                  <a:schemeClr val="accent3"/>
                </a:solidFill>
              </a:rPr>
              <a:t>6-10 individuals </a:t>
            </a:r>
            <a:r>
              <a:rPr lang="en-US" dirty="0"/>
              <a:t>who do not know one another. </a:t>
            </a:r>
          </a:p>
          <a:p>
            <a:r>
              <a:rPr lang="en-US" dirty="0"/>
              <a:t>The social nature of focus groups also means that researchers </a:t>
            </a:r>
            <a:r>
              <a:rPr lang="en-US" b="1" dirty="0">
                <a:solidFill>
                  <a:schemeClr val="accent4"/>
                </a:solidFill>
              </a:rPr>
              <a:t>cannot promise anonymity or confidentiality </a:t>
            </a:r>
            <a:r>
              <a:rPr lang="en-US" dirty="0"/>
              <a:t>to participants, though they can emphasize that any information that participants reveal should not be mentioned outside the group.</a:t>
            </a:r>
          </a:p>
          <a:p>
            <a:endParaRPr lang="en-US" dirty="0"/>
          </a:p>
        </p:txBody>
      </p:sp>
      <p:sp>
        <p:nvSpPr>
          <p:cNvPr id="4" name="Slide Number Placeholder 3"/>
          <p:cNvSpPr>
            <a:spLocks noGrp="1"/>
          </p:cNvSpPr>
          <p:nvPr>
            <p:ph type="sldNum" sz="quarter" idx="12"/>
          </p:nvPr>
        </p:nvSpPr>
        <p:spPr/>
        <p:txBody>
          <a:bodyPr/>
          <a:lstStyle/>
          <a:p>
            <a:r>
              <a:rPr lang="en-US"/>
              <a:t>37</a:t>
            </a:r>
            <a:endParaRPr lang="en-US" dirty="0"/>
          </a:p>
        </p:txBody>
      </p:sp>
    </p:spTree>
    <p:extLst>
      <p:ext uri="{BB962C8B-B14F-4D97-AF65-F5344CB8AC3E}">
        <p14:creationId xmlns:p14="http://schemas.microsoft.com/office/powerpoint/2010/main" val="3287945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normAutofit/>
          </a:bodyPr>
          <a:lstStyle/>
          <a:p>
            <a:r>
              <a:rPr lang="en-US" dirty="0"/>
              <a:t>Focus Groups: Starting the Session</a:t>
            </a:r>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idx="1"/>
          </p:nvPr>
        </p:nvSpPr>
        <p:spPr>
          <a:xfrm>
            <a:off x="1295401" y="2556932"/>
            <a:ext cx="4584538" cy="3318936"/>
          </a:xfrm>
        </p:spPr>
        <p:txBody>
          <a:bodyPr>
            <a:noAutofit/>
          </a:bodyPr>
          <a:lstStyle/>
          <a:p>
            <a:r>
              <a:rPr lang="en-GB" altLang="en-US" sz="2000" b="1" dirty="0">
                <a:solidFill>
                  <a:schemeClr val="accent5"/>
                </a:solidFill>
              </a:rPr>
              <a:t>Introduction</a:t>
            </a:r>
          </a:p>
          <a:p>
            <a:pPr lvl="1"/>
            <a:r>
              <a:rPr lang="en-GB" altLang="en-US" dirty="0">
                <a:solidFill>
                  <a:schemeClr val="tx2"/>
                </a:solidFill>
              </a:rPr>
              <a:t>thank people for coming</a:t>
            </a:r>
          </a:p>
          <a:p>
            <a:pPr lvl="1"/>
            <a:r>
              <a:rPr lang="en-GB" altLang="en-US" dirty="0">
                <a:solidFill>
                  <a:schemeClr val="tx2"/>
                </a:solidFill>
              </a:rPr>
              <a:t>introduce yourself and the project</a:t>
            </a:r>
          </a:p>
          <a:p>
            <a:pPr lvl="1"/>
            <a:r>
              <a:rPr lang="en-GB" altLang="en-US" dirty="0">
                <a:solidFill>
                  <a:schemeClr val="tx2"/>
                </a:solidFill>
              </a:rPr>
              <a:t>outline format and procedure</a:t>
            </a:r>
          </a:p>
          <a:p>
            <a:pPr lvl="1"/>
            <a:r>
              <a:rPr lang="en-GB" altLang="en-US" dirty="0">
                <a:solidFill>
                  <a:schemeClr val="tx2"/>
                </a:solidFill>
              </a:rPr>
              <a:t>ethical issues</a:t>
            </a:r>
          </a:p>
          <a:p>
            <a:pPr lvl="1"/>
            <a:r>
              <a:rPr lang="en-GB" altLang="en-US" dirty="0">
                <a:solidFill>
                  <a:schemeClr val="tx2"/>
                </a:solidFill>
              </a:rPr>
              <a:t>collect demographic information</a:t>
            </a:r>
          </a:p>
          <a:p>
            <a:pPr lvl="1"/>
            <a:r>
              <a:rPr lang="en-GB" altLang="en-US" dirty="0">
                <a:solidFill>
                  <a:schemeClr val="tx2"/>
                </a:solidFill>
              </a:rPr>
              <a:t>name cards</a:t>
            </a:r>
          </a:p>
          <a:p>
            <a:endParaRPr lang="en-US" sz="700" dirty="0"/>
          </a:p>
        </p:txBody>
      </p:sp>
      <p:sp>
        <p:nvSpPr>
          <p:cNvPr id="4" name="Slide Number Placeholder 3"/>
          <p:cNvSpPr>
            <a:spLocks noGrp="1"/>
          </p:cNvSpPr>
          <p:nvPr>
            <p:ph type="sldNum" sz="quarter" idx="12"/>
          </p:nvPr>
        </p:nvSpPr>
        <p:spPr/>
        <p:txBody>
          <a:bodyPr/>
          <a:lstStyle/>
          <a:p>
            <a:r>
              <a:rPr lang="en-US"/>
              <a:t>37</a:t>
            </a:r>
            <a:endParaRPr lang="en-US" dirty="0"/>
          </a:p>
        </p:txBody>
      </p:sp>
    </p:spTree>
    <p:extLst>
      <p:ext uri="{BB962C8B-B14F-4D97-AF65-F5344CB8AC3E}">
        <p14:creationId xmlns:p14="http://schemas.microsoft.com/office/powerpoint/2010/main" val="8039120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normAutofit/>
          </a:bodyPr>
          <a:lstStyle/>
          <a:p>
            <a:r>
              <a:rPr lang="en-US" dirty="0"/>
              <a:t>Focus Groups: Asking Questions</a:t>
            </a:r>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idx="1"/>
          </p:nvPr>
        </p:nvSpPr>
        <p:spPr/>
        <p:txBody>
          <a:bodyPr>
            <a:noAutofit/>
          </a:bodyPr>
          <a:lstStyle/>
          <a:p>
            <a:pPr marL="342900" indent="-342900">
              <a:buFont typeface="Arial" panose="020B0604020202020204" pitchFamily="34" charset="0"/>
              <a:buChar char="•"/>
            </a:pPr>
            <a:r>
              <a:rPr lang="es-ES" altLang="en-US" sz="2000" dirty="0" err="1"/>
              <a:t>Two</a:t>
            </a:r>
            <a:r>
              <a:rPr lang="es-ES" altLang="en-US" sz="2000" dirty="0"/>
              <a:t> </a:t>
            </a:r>
            <a:r>
              <a:rPr lang="es-ES" altLang="en-US" sz="2000" dirty="0" err="1"/>
              <a:t>potential</a:t>
            </a:r>
            <a:r>
              <a:rPr lang="es-ES" altLang="en-US" sz="2000" dirty="0"/>
              <a:t> </a:t>
            </a:r>
            <a:r>
              <a:rPr lang="es-ES" altLang="en-US" sz="2000" dirty="0" err="1"/>
              <a:t>approaches</a:t>
            </a:r>
            <a:r>
              <a:rPr lang="es-ES" altLang="en-US" sz="2000" dirty="0"/>
              <a:t> </a:t>
            </a:r>
          </a:p>
          <a:p>
            <a:pPr marL="342900" indent="-342900">
              <a:buFont typeface="Arial" panose="020B0604020202020204" pitchFamily="34" charset="0"/>
              <a:buChar char="•"/>
            </a:pPr>
            <a:r>
              <a:rPr lang="hu-HU" altLang="en-US" sz="2000" dirty="0"/>
              <a:t>An</a:t>
            </a:r>
            <a:r>
              <a:rPr lang="en-GB" altLang="en-US" sz="2000" dirty="0"/>
              <a:t> </a:t>
            </a:r>
            <a:r>
              <a:rPr lang="en-GB" altLang="en-US" sz="2000" b="1" i="1" dirty="0">
                <a:solidFill>
                  <a:schemeClr val="accent4"/>
                </a:solidFill>
              </a:rPr>
              <a:t>open-ended</a:t>
            </a:r>
            <a:r>
              <a:rPr lang="hu-HU" altLang="en-US" sz="2000" b="1" i="1" dirty="0">
                <a:solidFill>
                  <a:schemeClr val="accent4"/>
                </a:solidFill>
              </a:rPr>
              <a:t> approach</a:t>
            </a:r>
            <a:r>
              <a:rPr lang="hu-HU" altLang="en-US" sz="2000" dirty="0">
                <a:solidFill>
                  <a:schemeClr val="accent4"/>
                </a:solidFill>
              </a:rPr>
              <a:t>: </a:t>
            </a:r>
          </a:p>
          <a:p>
            <a:pPr lvl="1">
              <a:buFont typeface="Arial" panose="020B0604020202020204" pitchFamily="34" charset="0"/>
              <a:buChar char="•"/>
            </a:pPr>
            <a:r>
              <a:rPr lang="en-GB" altLang="en-US" dirty="0"/>
              <a:t>Encourages discussion between participants</a:t>
            </a:r>
            <a:r>
              <a:rPr lang="hu-HU" altLang="en-US" dirty="0"/>
              <a:t> </a:t>
            </a:r>
          </a:p>
          <a:p>
            <a:pPr lvl="1">
              <a:buFont typeface="Arial" panose="020B0604020202020204" pitchFamily="34" charset="0"/>
              <a:buChar char="•"/>
            </a:pPr>
            <a:r>
              <a:rPr lang="en-GB" altLang="en-US" dirty="0"/>
              <a:t>Allow</a:t>
            </a:r>
            <a:r>
              <a:rPr lang="hu-HU" altLang="en-US" dirty="0"/>
              <a:t>s</a:t>
            </a:r>
            <a:r>
              <a:rPr lang="en-GB" altLang="en-US" dirty="0"/>
              <a:t> diversity of views to be heard</a:t>
            </a:r>
            <a:endParaRPr lang="hu-HU" altLang="en-US" dirty="0"/>
          </a:p>
          <a:p>
            <a:pPr marL="342900" indent="-342900">
              <a:buFont typeface="Arial" panose="020B0604020202020204" pitchFamily="34" charset="0"/>
              <a:buChar char="•"/>
            </a:pPr>
            <a:r>
              <a:rPr lang="hu-HU" altLang="en-US" sz="2000" dirty="0"/>
              <a:t>or, a more </a:t>
            </a:r>
            <a:r>
              <a:rPr lang="hu-HU" altLang="en-US" sz="2000" b="1" i="1" dirty="0">
                <a:solidFill>
                  <a:schemeClr val="accent2"/>
                </a:solidFill>
              </a:rPr>
              <a:t>structured approach</a:t>
            </a:r>
            <a:r>
              <a:rPr lang="hu-HU" altLang="en-US" sz="2000" dirty="0"/>
              <a:t>: </a:t>
            </a:r>
          </a:p>
          <a:p>
            <a:pPr lvl="1">
              <a:buFont typeface="Arial" panose="020B0604020202020204" pitchFamily="34" charset="0"/>
              <a:buChar char="•"/>
            </a:pPr>
            <a:r>
              <a:rPr lang="en-GB" altLang="en-US" dirty="0"/>
              <a:t>W</a:t>
            </a:r>
            <a:r>
              <a:rPr lang="hu-HU" altLang="en-US" dirty="0"/>
              <a:t>hen the researcher already knows a lot about the topic</a:t>
            </a:r>
          </a:p>
          <a:p>
            <a:pPr lvl="1">
              <a:buFont typeface="Arial" panose="020B0604020202020204" pitchFamily="34" charset="0"/>
              <a:buChar char="•"/>
            </a:pPr>
            <a:r>
              <a:rPr lang="en-GB" altLang="en-US" dirty="0"/>
              <a:t>W</a:t>
            </a:r>
            <a:r>
              <a:rPr lang="hu-HU" altLang="en-US" dirty="0"/>
              <a:t>hen there is low participant interest</a:t>
            </a:r>
            <a:endParaRPr lang="en-GB" altLang="en-US" dirty="0"/>
          </a:p>
          <a:p>
            <a:endParaRPr lang="en-US" sz="1200" dirty="0"/>
          </a:p>
        </p:txBody>
      </p:sp>
      <p:sp>
        <p:nvSpPr>
          <p:cNvPr id="4" name="Slide Number Placeholder 3"/>
          <p:cNvSpPr>
            <a:spLocks noGrp="1"/>
          </p:cNvSpPr>
          <p:nvPr>
            <p:ph type="sldNum" sz="quarter" idx="12"/>
          </p:nvPr>
        </p:nvSpPr>
        <p:spPr/>
        <p:txBody>
          <a:bodyPr/>
          <a:lstStyle/>
          <a:p>
            <a:r>
              <a:rPr lang="en-US"/>
              <a:t>37</a:t>
            </a:r>
            <a:endParaRPr lang="en-US" dirty="0"/>
          </a:p>
        </p:txBody>
      </p:sp>
    </p:spTree>
    <p:extLst>
      <p:ext uri="{BB962C8B-B14F-4D97-AF65-F5344CB8AC3E}">
        <p14:creationId xmlns:p14="http://schemas.microsoft.com/office/powerpoint/2010/main" val="210006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9868-E66B-463A-8427-67BD69CB9015}"/>
              </a:ext>
            </a:extLst>
          </p:cNvPr>
          <p:cNvSpPr>
            <a:spLocks noGrp="1"/>
          </p:cNvSpPr>
          <p:nvPr>
            <p:ph type="title"/>
          </p:nvPr>
        </p:nvSpPr>
        <p:spPr/>
        <p:txBody>
          <a:bodyPr/>
          <a:lstStyle/>
          <a:p>
            <a:r>
              <a:rPr lang="en-US"/>
              <a:t>Qualitative Research </a:t>
            </a:r>
            <a:endParaRPr lang="en-US" dirty="0"/>
          </a:p>
        </p:txBody>
      </p:sp>
      <p:sp>
        <p:nvSpPr>
          <p:cNvPr id="3" name="Content Placeholder 2">
            <a:extLst>
              <a:ext uri="{FF2B5EF4-FFF2-40B4-BE49-F238E27FC236}">
                <a16:creationId xmlns:a16="http://schemas.microsoft.com/office/drawing/2014/main" id="{29FD6A58-289D-40AD-B50D-C84969EE839A}"/>
              </a:ext>
            </a:extLst>
          </p:cNvPr>
          <p:cNvSpPr>
            <a:spLocks noGrp="1"/>
          </p:cNvSpPr>
          <p:nvPr>
            <p:ph sz="half" idx="1"/>
          </p:nvPr>
        </p:nvSpPr>
        <p:spPr>
          <a:xfrm>
            <a:off x="1298447" y="2560320"/>
            <a:ext cx="9290039" cy="3408680"/>
          </a:xfrm>
        </p:spPr>
        <p:txBody>
          <a:bodyPr>
            <a:normAutofit/>
          </a:bodyPr>
          <a:lstStyle/>
          <a:p>
            <a:r>
              <a:rPr lang="en-US" b="1" dirty="0"/>
              <a:t>Qualitative methods </a:t>
            </a:r>
            <a:r>
              <a:rPr lang="en-US" dirty="0"/>
              <a:t>collect and analyze data that enable rich description in words or images.</a:t>
            </a:r>
          </a:p>
          <a:p>
            <a:r>
              <a:rPr lang="es-ES" dirty="0" err="1"/>
              <a:t>Qualitative</a:t>
            </a:r>
            <a:r>
              <a:rPr lang="es-ES" dirty="0"/>
              <a:t> </a:t>
            </a:r>
            <a:r>
              <a:rPr lang="es-ES" dirty="0" err="1"/>
              <a:t>research</a:t>
            </a:r>
            <a:r>
              <a:rPr lang="es-ES" dirty="0"/>
              <a:t> </a:t>
            </a:r>
            <a:r>
              <a:rPr lang="es-ES" dirty="0" err="1"/>
              <a:t>questions</a:t>
            </a:r>
            <a:r>
              <a:rPr lang="es-ES" dirty="0"/>
              <a:t> </a:t>
            </a:r>
            <a:r>
              <a:rPr lang="es-ES" dirty="0" err="1"/>
              <a:t>usually</a:t>
            </a:r>
            <a:r>
              <a:rPr lang="es-ES" dirty="0"/>
              <a:t> </a:t>
            </a:r>
            <a:r>
              <a:rPr lang="es-ES" dirty="0" err="1"/>
              <a:t>begin</a:t>
            </a:r>
            <a:r>
              <a:rPr lang="es-ES" dirty="0"/>
              <a:t> </a:t>
            </a:r>
            <a:r>
              <a:rPr lang="es-ES" dirty="0" err="1"/>
              <a:t>with</a:t>
            </a:r>
            <a:r>
              <a:rPr lang="es-ES" dirty="0"/>
              <a:t> “</a:t>
            </a:r>
            <a:r>
              <a:rPr lang="es-ES" b="1" dirty="0" err="1">
                <a:solidFill>
                  <a:schemeClr val="accent2"/>
                </a:solidFill>
              </a:rPr>
              <a:t>what</a:t>
            </a:r>
            <a:r>
              <a:rPr lang="es-ES" dirty="0"/>
              <a:t>” </a:t>
            </a:r>
            <a:r>
              <a:rPr lang="es-ES" dirty="0" err="1"/>
              <a:t>or</a:t>
            </a:r>
            <a:r>
              <a:rPr lang="es-ES" dirty="0"/>
              <a:t> “</a:t>
            </a:r>
            <a:r>
              <a:rPr lang="es-ES" b="1" dirty="0" err="1">
                <a:solidFill>
                  <a:schemeClr val="accent3"/>
                </a:solidFill>
              </a:rPr>
              <a:t>how</a:t>
            </a:r>
            <a:r>
              <a:rPr lang="es-ES" dirty="0"/>
              <a:t>.”</a:t>
            </a:r>
          </a:p>
          <a:p>
            <a:r>
              <a:rPr lang="es-ES" dirty="0" err="1"/>
              <a:t>Typically</a:t>
            </a:r>
            <a:r>
              <a:rPr lang="es-ES" dirty="0"/>
              <a:t> </a:t>
            </a:r>
            <a:r>
              <a:rPr lang="es-ES" dirty="0" err="1"/>
              <a:t>aim</a:t>
            </a:r>
            <a:r>
              <a:rPr lang="es-ES" dirty="0"/>
              <a:t> to </a:t>
            </a:r>
            <a:r>
              <a:rPr lang="es-ES" b="1" dirty="0">
                <a:solidFill>
                  <a:srgbClr val="7030A0"/>
                </a:solidFill>
              </a:rPr>
              <a:t>describe, explore, </a:t>
            </a:r>
            <a:r>
              <a:rPr lang="es-ES" b="1" dirty="0" err="1">
                <a:solidFill>
                  <a:srgbClr val="7030A0"/>
                </a:solidFill>
              </a:rPr>
              <a:t>generate</a:t>
            </a:r>
            <a:r>
              <a:rPr lang="es-ES" b="1" dirty="0">
                <a:solidFill>
                  <a:srgbClr val="7030A0"/>
                </a:solidFill>
              </a:rPr>
              <a:t>, </a:t>
            </a:r>
            <a:r>
              <a:rPr lang="es-ES" b="1" dirty="0" err="1">
                <a:solidFill>
                  <a:srgbClr val="7030A0"/>
                </a:solidFill>
              </a:rPr>
              <a:t>discover</a:t>
            </a:r>
            <a:r>
              <a:rPr lang="es-ES" b="1" dirty="0">
                <a:solidFill>
                  <a:srgbClr val="7030A0"/>
                </a:solidFill>
              </a:rPr>
              <a:t> </a:t>
            </a:r>
            <a:r>
              <a:rPr lang="es-ES" b="1" dirty="0" err="1">
                <a:solidFill>
                  <a:srgbClr val="7030A0"/>
                </a:solidFill>
              </a:rPr>
              <a:t>or</a:t>
            </a:r>
            <a:r>
              <a:rPr lang="es-ES" b="1" dirty="0">
                <a:solidFill>
                  <a:srgbClr val="7030A0"/>
                </a:solidFill>
              </a:rPr>
              <a:t> </a:t>
            </a:r>
            <a:r>
              <a:rPr lang="es-ES" b="1" dirty="0" err="1">
                <a:solidFill>
                  <a:srgbClr val="7030A0"/>
                </a:solidFill>
              </a:rPr>
              <a:t>understand</a:t>
            </a:r>
            <a:endParaRPr lang="es-ES" b="1" dirty="0">
              <a:solidFill>
                <a:srgbClr val="7030A0"/>
              </a:solidFill>
            </a:endParaRPr>
          </a:p>
          <a:p>
            <a:r>
              <a:rPr lang="es-ES" dirty="0" err="1"/>
              <a:t>Examples</a:t>
            </a:r>
            <a:r>
              <a:rPr lang="es-ES" dirty="0"/>
              <a:t>: </a:t>
            </a:r>
            <a:r>
              <a:rPr lang="es-ES" dirty="0" err="1"/>
              <a:t>ethnography</a:t>
            </a:r>
            <a:r>
              <a:rPr lang="es-ES" dirty="0"/>
              <a:t>, in-</a:t>
            </a:r>
            <a:r>
              <a:rPr lang="es-ES" dirty="0" err="1"/>
              <a:t>depth</a:t>
            </a:r>
            <a:r>
              <a:rPr lang="es-ES" dirty="0"/>
              <a:t> interviews, </a:t>
            </a:r>
            <a:r>
              <a:rPr lang="es-ES" dirty="0" err="1"/>
              <a:t>focus</a:t>
            </a:r>
            <a:r>
              <a:rPr lang="es-ES" dirty="0"/>
              <a:t> </a:t>
            </a:r>
            <a:r>
              <a:rPr lang="es-ES" dirty="0" err="1"/>
              <a:t>groups</a:t>
            </a:r>
            <a:r>
              <a:rPr lang="es-ES"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8EC3B8B8-D441-40BE-8DAA-303FB790781A}" type="slidenum">
              <a:rPr lang="en-US" smtClean="0"/>
              <a:pPr/>
              <a:t>7</a:t>
            </a:fld>
            <a:endParaRPr lang="en-US" dirty="0"/>
          </a:p>
        </p:txBody>
      </p:sp>
    </p:spTree>
    <p:extLst>
      <p:ext uri="{BB962C8B-B14F-4D97-AF65-F5344CB8AC3E}">
        <p14:creationId xmlns:p14="http://schemas.microsoft.com/office/powerpoint/2010/main" val="343936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normAutofit/>
          </a:bodyPr>
          <a:lstStyle/>
          <a:p>
            <a:r>
              <a:rPr lang="en-US" dirty="0"/>
              <a:t>Focus Groups: Ending the Session</a:t>
            </a:r>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idx="1"/>
          </p:nvPr>
        </p:nvSpPr>
        <p:spPr>
          <a:xfrm>
            <a:off x="1295401" y="2556932"/>
            <a:ext cx="4584538" cy="3318936"/>
          </a:xfrm>
        </p:spPr>
        <p:txBody>
          <a:bodyPr>
            <a:noAutofit/>
          </a:bodyPr>
          <a:lstStyle/>
          <a:p>
            <a:r>
              <a:rPr lang="en-GB" altLang="en-US" sz="2000" b="1" dirty="0">
                <a:solidFill>
                  <a:schemeClr val="accent3"/>
                </a:solidFill>
              </a:rPr>
              <a:t>Closing remarks</a:t>
            </a:r>
          </a:p>
          <a:p>
            <a:pPr lvl="1"/>
            <a:r>
              <a:rPr lang="en-GB" altLang="en-US" dirty="0">
                <a:solidFill>
                  <a:schemeClr val="tx2"/>
                </a:solidFill>
              </a:rPr>
              <a:t>thank people for participating</a:t>
            </a:r>
          </a:p>
          <a:p>
            <a:pPr lvl="1"/>
            <a:r>
              <a:rPr lang="en-GB" altLang="en-US" dirty="0">
                <a:solidFill>
                  <a:schemeClr val="tx2"/>
                </a:solidFill>
              </a:rPr>
              <a:t>explain what will happen to the data</a:t>
            </a:r>
          </a:p>
          <a:p>
            <a:pPr lvl="1"/>
            <a:r>
              <a:rPr lang="en-GB" altLang="en-US" dirty="0">
                <a:solidFill>
                  <a:schemeClr val="tx2"/>
                </a:solidFill>
              </a:rPr>
              <a:t>arrange any further meetings</a:t>
            </a:r>
          </a:p>
          <a:p>
            <a:endParaRPr lang="en-US" sz="700" dirty="0"/>
          </a:p>
        </p:txBody>
      </p:sp>
      <p:sp>
        <p:nvSpPr>
          <p:cNvPr id="4" name="Slide Number Placeholder 3"/>
          <p:cNvSpPr>
            <a:spLocks noGrp="1"/>
          </p:cNvSpPr>
          <p:nvPr>
            <p:ph type="sldNum" sz="quarter" idx="12"/>
          </p:nvPr>
        </p:nvSpPr>
        <p:spPr/>
        <p:txBody>
          <a:bodyPr/>
          <a:lstStyle/>
          <a:p>
            <a:r>
              <a:rPr lang="en-US"/>
              <a:t>37</a:t>
            </a:r>
            <a:endParaRPr lang="en-US" dirty="0"/>
          </a:p>
        </p:txBody>
      </p:sp>
      <p:sp>
        <p:nvSpPr>
          <p:cNvPr id="5" name="Content Placeholder 2">
            <a:extLst>
              <a:ext uri="{FF2B5EF4-FFF2-40B4-BE49-F238E27FC236}">
                <a16:creationId xmlns:a16="http://schemas.microsoft.com/office/drawing/2014/main" id="{306CFBEA-A2DA-4A7C-BE83-EAC1DFC0CB89}"/>
              </a:ext>
            </a:extLst>
          </p:cNvPr>
          <p:cNvSpPr txBox="1">
            <a:spLocks/>
          </p:cNvSpPr>
          <p:nvPr/>
        </p:nvSpPr>
        <p:spPr>
          <a:xfrm>
            <a:off x="6312060" y="2556932"/>
            <a:ext cx="4584538" cy="331893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sz="100" dirty="0"/>
          </a:p>
        </p:txBody>
      </p:sp>
    </p:spTree>
    <p:extLst>
      <p:ext uri="{BB962C8B-B14F-4D97-AF65-F5344CB8AC3E}">
        <p14:creationId xmlns:p14="http://schemas.microsoft.com/office/powerpoint/2010/main" val="33973507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normAutofit/>
          </a:bodyPr>
          <a:lstStyle/>
          <a:p>
            <a:r>
              <a:rPr lang="en-US" dirty="0"/>
              <a:t>Analyzing Focus Groups</a:t>
            </a:r>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idx="1"/>
          </p:nvPr>
        </p:nvSpPr>
        <p:spPr/>
        <p:txBody>
          <a:bodyPr>
            <a:normAutofit fontScale="92500" lnSpcReduction="20000"/>
          </a:bodyPr>
          <a:lstStyle/>
          <a:p>
            <a:r>
              <a:rPr lang="en-US" dirty="0"/>
              <a:t>Audio recording of a focus group session can be very difficult, as participants may interrupt or speak over one another.</a:t>
            </a:r>
          </a:p>
          <a:p>
            <a:r>
              <a:rPr lang="en-US" dirty="0"/>
              <a:t>Researchers instead may use a video recording to help identify who is speaking and gain </a:t>
            </a:r>
            <a:r>
              <a:rPr lang="en-US" b="1" dirty="0">
                <a:solidFill>
                  <a:srgbClr val="7030A0"/>
                </a:solidFill>
              </a:rPr>
              <a:t>insights about the group interaction</a:t>
            </a:r>
            <a:r>
              <a:rPr lang="en-US" dirty="0"/>
              <a:t>.</a:t>
            </a:r>
          </a:p>
          <a:p>
            <a:r>
              <a:rPr lang="en-GB" altLang="en-US" dirty="0">
                <a:solidFill>
                  <a:schemeClr val="tx2"/>
                </a:solidFill>
              </a:rPr>
              <a:t>Need to study not only </a:t>
            </a:r>
            <a:r>
              <a:rPr lang="en-GB" altLang="en-US" sz="2600" b="1" i="1" dirty="0">
                <a:solidFill>
                  <a:schemeClr val="accent3"/>
                </a:solidFill>
              </a:rPr>
              <a:t>what</a:t>
            </a:r>
            <a:r>
              <a:rPr lang="en-GB" altLang="en-US" dirty="0">
                <a:solidFill>
                  <a:schemeClr val="tx2"/>
                </a:solidFill>
              </a:rPr>
              <a:t> people say but </a:t>
            </a:r>
            <a:r>
              <a:rPr lang="en-GB" altLang="en-US" sz="2600" b="1" i="1" dirty="0">
                <a:solidFill>
                  <a:schemeClr val="accent2"/>
                </a:solidFill>
              </a:rPr>
              <a:t>who</a:t>
            </a:r>
            <a:r>
              <a:rPr lang="en-GB" altLang="en-US" dirty="0">
                <a:solidFill>
                  <a:schemeClr val="tx2"/>
                </a:solidFill>
              </a:rPr>
              <a:t> says what</a:t>
            </a:r>
          </a:p>
          <a:p>
            <a:r>
              <a:rPr lang="en-US" dirty="0"/>
              <a:t>Record of how the topic was discussed</a:t>
            </a:r>
          </a:p>
          <a:p>
            <a:pPr lvl="1"/>
            <a:r>
              <a:rPr lang="en-US" dirty="0"/>
              <a:t>Processes of collectively defining meanings</a:t>
            </a:r>
          </a:p>
          <a:p>
            <a:pPr lvl="1"/>
            <a:r>
              <a:rPr lang="en-US" dirty="0"/>
              <a:t>Nuances of language</a:t>
            </a:r>
          </a:p>
          <a:p>
            <a:pPr marL="0" indent="0">
              <a:buNone/>
            </a:pPr>
            <a:r>
              <a:rPr lang="en-US" dirty="0"/>
              <a:t> </a:t>
            </a:r>
          </a:p>
        </p:txBody>
      </p:sp>
      <p:sp>
        <p:nvSpPr>
          <p:cNvPr id="4" name="Slide Number Placeholder 3"/>
          <p:cNvSpPr>
            <a:spLocks noGrp="1"/>
          </p:cNvSpPr>
          <p:nvPr>
            <p:ph type="sldNum" sz="quarter" idx="12"/>
          </p:nvPr>
        </p:nvSpPr>
        <p:spPr/>
        <p:txBody>
          <a:bodyPr/>
          <a:lstStyle/>
          <a:p>
            <a:r>
              <a:rPr lang="en-US"/>
              <a:t>38</a:t>
            </a:r>
            <a:endParaRPr lang="en-US" dirty="0"/>
          </a:p>
        </p:txBody>
      </p:sp>
    </p:spTree>
    <p:extLst>
      <p:ext uri="{BB962C8B-B14F-4D97-AF65-F5344CB8AC3E}">
        <p14:creationId xmlns:p14="http://schemas.microsoft.com/office/powerpoint/2010/main" val="3970821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normAutofit/>
          </a:bodyPr>
          <a:lstStyle/>
          <a:p>
            <a:r>
              <a:rPr lang="en-US" dirty="0"/>
              <a:t>Strengths of Focus Groups</a:t>
            </a:r>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idx="1"/>
          </p:nvPr>
        </p:nvSpPr>
        <p:spPr/>
        <p:txBody>
          <a:bodyPr>
            <a:normAutofit fontScale="92500" lnSpcReduction="20000"/>
          </a:bodyPr>
          <a:lstStyle/>
          <a:p>
            <a:r>
              <a:rPr lang="es-ES" dirty="0" err="1"/>
              <a:t>Gather</a:t>
            </a:r>
            <a:r>
              <a:rPr lang="es-ES" dirty="0"/>
              <a:t> </a:t>
            </a:r>
            <a:r>
              <a:rPr lang="es-ES" b="1" dirty="0" err="1">
                <a:solidFill>
                  <a:srgbClr val="7030A0"/>
                </a:solidFill>
              </a:rPr>
              <a:t>detailed</a:t>
            </a:r>
            <a:r>
              <a:rPr lang="es-ES" b="1" dirty="0">
                <a:solidFill>
                  <a:srgbClr val="7030A0"/>
                </a:solidFill>
              </a:rPr>
              <a:t> </a:t>
            </a:r>
            <a:r>
              <a:rPr lang="es-ES" b="1" dirty="0" err="1">
                <a:solidFill>
                  <a:srgbClr val="7030A0"/>
                </a:solidFill>
              </a:rPr>
              <a:t>information</a:t>
            </a:r>
            <a:r>
              <a:rPr lang="es-ES" b="1" dirty="0">
                <a:solidFill>
                  <a:srgbClr val="7030A0"/>
                </a:solidFill>
              </a:rPr>
              <a:t> </a:t>
            </a:r>
            <a:r>
              <a:rPr lang="es-ES" dirty="0" err="1"/>
              <a:t>on</a:t>
            </a:r>
            <a:r>
              <a:rPr lang="es-ES" dirty="0"/>
              <a:t> a </a:t>
            </a:r>
            <a:r>
              <a:rPr lang="es-ES" dirty="0" err="1"/>
              <a:t>specific</a:t>
            </a:r>
            <a:r>
              <a:rPr lang="es-ES" dirty="0"/>
              <a:t> </a:t>
            </a:r>
            <a:r>
              <a:rPr lang="es-ES" dirty="0" err="1"/>
              <a:t>product</a:t>
            </a:r>
            <a:r>
              <a:rPr lang="es-ES" dirty="0"/>
              <a:t>, </a:t>
            </a:r>
            <a:r>
              <a:rPr lang="es-ES" dirty="0" err="1"/>
              <a:t>topic</a:t>
            </a:r>
            <a:r>
              <a:rPr lang="es-ES" dirty="0"/>
              <a:t> </a:t>
            </a:r>
            <a:r>
              <a:rPr lang="es-ES" dirty="0" err="1"/>
              <a:t>or</a:t>
            </a:r>
            <a:r>
              <a:rPr lang="es-ES" dirty="0"/>
              <a:t> idea</a:t>
            </a:r>
          </a:p>
          <a:p>
            <a:r>
              <a:rPr lang="es-ES" b="1" dirty="0" err="1">
                <a:solidFill>
                  <a:schemeClr val="accent5"/>
                </a:solidFill>
              </a:rPr>
              <a:t>Saves</a:t>
            </a:r>
            <a:r>
              <a:rPr lang="es-ES" b="1" dirty="0">
                <a:solidFill>
                  <a:schemeClr val="accent5"/>
                </a:solidFill>
              </a:rPr>
              <a:t> time </a:t>
            </a:r>
            <a:r>
              <a:rPr lang="es-ES" dirty="0"/>
              <a:t>to </a:t>
            </a:r>
            <a:r>
              <a:rPr lang="es-ES" dirty="0" err="1"/>
              <a:t>meet</a:t>
            </a:r>
            <a:r>
              <a:rPr lang="es-ES" dirty="0"/>
              <a:t> </a:t>
            </a:r>
            <a:r>
              <a:rPr lang="es-ES" dirty="0" err="1"/>
              <a:t>with</a:t>
            </a:r>
            <a:r>
              <a:rPr lang="es-ES" dirty="0"/>
              <a:t> </a:t>
            </a:r>
            <a:r>
              <a:rPr lang="es-ES" dirty="0" err="1"/>
              <a:t>multiple</a:t>
            </a:r>
            <a:r>
              <a:rPr lang="es-ES" dirty="0"/>
              <a:t> </a:t>
            </a:r>
            <a:r>
              <a:rPr lang="es-ES" dirty="0" err="1"/>
              <a:t>people</a:t>
            </a:r>
            <a:r>
              <a:rPr lang="es-ES" dirty="0"/>
              <a:t> at once </a:t>
            </a:r>
          </a:p>
          <a:p>
            <a:r>
              <a:rPr lang="es-ES" dirty="0" err="1"/>
              <a:t>Does</a:t>
            </a:r>
            <a:r>
              <a:rPr lang="es-ES" dirty="0"/>
              <a:t> </a:t>
            </a:r>
            <a:r>
              <a:rPr lang="es-ES" dirty="0" err="1"/>
              <a:t>not</a:t>
            </a:r>
            <a:r>
              <a:rPr lang="es-ES" dirty="0"/>
              <a:t> </a:t>
            </a:r>
            <a:r>
              <a:rPr lang="es-ES" dirty="0" err="1"/>
              <a:t>require</a:t>
            </a:r>
            <a:r>
              <a:rPr lang="es-ES" dirty="0"/>
              <a:t> </a:t>
            </a:r>
            <a:r>
              <a:rPr lang="es-ES" dirty="0" err="1"/>
              <a:t>complex</a:t>
            </a:r>
            <a:r>
              <a:rPr lang="es-ES" dirty="0"/>
              <a:t> </a:t>
            </a:r>
            <a:r>
              <a:rPr lang="es-ES" dirty="0" err="1"/>
              <a:t>statistical</a:t>
            </a:r>
            <a:r>
              <a:rPr lang="es-ES" dirty="0"/>
              <a:t> </a:t>
            </a:r>
            <a:r>
              <a:rPr lang="es-ES" dirty="0" err="1"/>
              <a:t>analysis</a:t>
            </a:r>
            <a:r>
              <a:rPr lang="es-ES" dirty="0"/>
              <a:t> </a:t>
            </a:r>
          </a:p>
          <a:p>
            <a:r>
              <a:rPr lang="es-ES" dirty="0"/>
              <a:t>Can </a:t>
            </a:r>
            <a:r>
              <a:rPr lang="es-ES" dirty="0" err="1"/>
              <a:t>get</a:t>
            </a:r>
            <a:r>
              <a:rPr lang="es-ES" dirty="0"/>
              <a:t> </a:t>
            </a:r>
            <a:r>
              <a:rPr lang="es-ES" dirty="0" err="1"/>
              <a:t>important</a:t>
            </a:r>
            <a:r>
              <a:rPr lang="es-ES" dirty="0"/>
              <a:t> </a:t>
            </a:r>
            <a:r>
              <a:rPr lang="es-ES" dirty="0" err="1"/>
              <a:t>information</a:t>
            </a:r>
            <a:r>
              <a:rPr lang="es-ES" dirty="0"/>
              <a:t> </a:t>
            </a:r>
            <a:r>
              <a:rPr lang="es-ES" dirty="0" err="1"/>
              <a:t>from</a:t>
            </a:r>
            <a:r>
              <a:rPr lang="es-ES" dirty="0"/>
              <a:t> </a:t>
            </a:r>
            <a:r>
              <a:rPr lang="es-ES" b="1" dirty="0">
                <a:solidFill>
                  <a:schemeClr val="accent2"/>
                </a:solidFill>
              </a:rPr>
              <a:t>non-verbal responses </a:t>
            </a:r>
            <a:r>
              <a:rPr lang="es-ES" dirty="0" err="1"/>
              <a:t>like</a:t>
            </a:r>
            <a:r>
              <a:rPr lang="es-ES" dirty="0"/>
              <a:t> </a:t>
            </a:r>
            <a:r>
              <a:rPr lang="es-ES" dirty="0" err="1"/>
              <a:t>body</a:t>
            </a:r>
            <a:r>
              <a:rPr lang="es-ES" dirty="0"/>
              <a:t> </a:t>
            </a:r>
            <a:r>
              <a:rPr lang="es-ES" dirty="0" err="1"/>
              <a:t>language</a:t>
            </a:r>
            <a:r>
              <a:rPr lang="es-ES" dirty="0"/>
              <a:t> </a:t>
            </a:r>
            <a:r>
              <a:rPr lang="es-ES" dirty="0" err="1"/>
              <a:t>or</a:t>
            </a:r>
            <a:r>
              <a:rPr lang="es-ES" dirty="0"/>
              <a:t> facial </a:t>
            </a:r>
            <a:r>
              <a:rPr lang="es-ES" dirty="0" err="1"/>
              <a:t>expressions</a:t>
            </a:r>
            <a:r>
              <a:rPr lang="es-ES" dirty="0"/>
              <a:t> </a:t>
            </a:r>
          </a:p>
          <a:p>
            <a:endParaRPr lang="es-ES" dirty="0"/>
          </a:p>
          <a:p>
            <a:endParaRPr lang="en-US" dirty="0"/>
          </a:p>
          <a:p>
            <a:pPr marL="0" indent="0">
              <a:buNone/>
            </a:pPr>
            <a:r>
              <a:rPr lang="en-US" dirty="0"/>
              <a:t> </a:t>
            </a:r>
          </a:p>
        </p:txBody>
      </p:sp>
      <p:sp>
        <p:nvSpPr>
          <p:cNvPr id="4" name="Slide Number Placeholder 3"/>
          <p:cNvSpPr>
            <a:spLocks noGrp="1"/>
          </p:cNvSpPr>
          <p:nvPr>
            <p:ph type="sldNum" sz="quarter" idx="12"/>
          </p:nvPr>
        </p:nvSpPr>
        <p:spPr/>
        <p:txBody>
          <a:bodyPr/>
          <a:lstStyle/>
          <a:p>
            <a:r>
              <a:rPr lang="en-US"/>
              <a:t>38</a:t>
            </a:r>
            <a:endParaRPr lang="en-US" dirty="0"/>
          </a:p>
        </p:txBody>
      </p:sp>
    </p:spTree>
    <p:extLst>
      <p:ext uri="{BB962C8B-B14F-4D97-AF65-F5344CB8AC3E}">
        <p14:creationId xmlns:p14="http://schemas.microsoft.com/office/powerpoint/2010/main" val="655615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2C8-0085-439D-A204-D03B7CA52F54}"/>
              </a:ext>
            </a:extLst>
          </p:cNvPr>
          <p:cNvSpPr>
            <a:spLocks noGrp="1"/>
          </p:cNvSpPr>
          <p:nvPr>
            <p:ph type="title"/>
          </p:nvPr>
        </p:nvSpPr>
        <p:spPr/>
        <p:txBody>
          <a:bodyPr>
            <a:normAutofit/>
          </a:bodyPr>
          <a:lstStyle/>
          <a:p>
            <a:r>
              <a:rPr lang="en-US" dirty="0"/>
              <a:t>Limitations of Focus Groups</a:t>
            </a:r>
          </a:p>
        </p:txBody>
      </p:sp>
      <p:sp>
        <p:nvSpPr>
          <p:cNvPr id="3" name="Content Placeholder 2">
            <a:extLst>
              <a:ext uri="{FF2B5EF4-FFF2-40B4-BE49-F238E27FC236}">
                <a16:creationId xmlns:a16="http://schemas.microsoft.com/office/drawing/2014/main" id="{306CFBEA-A2DA-4A7C-BE83-EAC1DFC0CB89}"/>
              </a:ext>
            </a:extLst>
          </p:cNvPr>
          <p:cNvSpPr>
            <a:spLocks noGrp="1"/>
          </p:cNvSpPr>
          <p:nvPr>
            <p:ph idx="1"/>
          </p:nvPr>
        </p:nvSpPr>
        <p:spPr/>
        <p:txBody>
          <a:bodyPr>
            <a:normAutofit/>
          </a:bodyPr>
          <a:lstStyle/>
          <a:p>
            <a:r>
              <a:rPr lang="es-ES" dirty="0"/>
              <a:t>Responses are </a:t>
            </a:r>
            <a:r>
              <a:rPr lang="es-ES" dirty="0" err="1"/>
              <a:t>not</a:t>
            </a:r>
            <a:r>
              <a:rPr lang="es-ES" dirty="0"/>
              <a:t> as </a:t>
            </a:r>
            <a:r>
              <a:rPr lang="es-ES" dirty="0" err="1"/>
              <a:t>detailed</a:t>
            </a:r>
            <a:r>
              <a:rPr lang="es-ES" dirty="0"/>
              <a:t> as </a:t>
            </a:r>
            <a:r>
              <a:rPr lang="es-ES" dirty="0" err="1"/>
              <a:t>other</a:t>
            </a:r>
            <a:r>
              <a:rPr lang="es-ES" dirty="0"/>
              <a:t> </a:t>
            </a:r>
            <a:r>
              <a:rPr lang="es-ES" dirty="0" err="1"/>
              <a:t>methods</a:t>
            </a:r>
            <a:r>
              <a:rPr lang="es-ES" dirty="0"/>
              <a:t> </a:t>
            </a:r>
          </a:p>
          <a:p>
            <a:r>
              <a:rPr lang="es-ES" dirty="0" err="1"/>
              <a:t>Potential</a:t>
            </a:r>
            <a:r>
              <a:rPr lang="es-ES" dirty="0"/>
              <a:t> </a:t>
            </a:r>
            <a:r>
              <a:rPr lang="es-ES" dirty="0" err="1"/>
              <a:t>for</a:t>
            </a:r>
            <a:r>
              <a:rPr lang="es-ES" dirty="0"/>
              <a:t> </a:t>
            </a:r>
            <a:r>
              <a:rPr lang="es-ES" b="1" dirty="0" err="1">
                <a:solidFill>
                  <a:schemeClr val="accent4"/>
                </a:solidFill>
              </a:rPr>
              <a:t>biased</a:t>
            </a:r>
            <a:r>
              <a:rPr lang="es-ES" b="1" dirty="0">
                <a:solidFill>
                  <a:schemeClr val="accent4"/>
                </a:solidFill>
              </a:rPr>
              <a:t> </a:t>
            </a:r>
            <a:r>
              <a:rPr lang="es-ES" b="1" dirty="0" err="1">
                <a:solidFill>
                  <a:schemeClr val="accent4"/>
                </a:solidFill>
              </a:rPr>
              <a:t>or</a:t>
            </a:r>
            <a:r>
              <a:rPr lang="es-ES" b="1" dirty="0">
                <a:solidFill>
                  <a:schemeClr val="accent4"/>
                </a:solidFill>
              </a:rPr>
              <a:t> </a:t>
            </a:r>
            <a:r>
              <a:rPr lang="es-ES" b="1" dirty="0" err="1">
                <a:solidFill>
                  <a:schemeClr val="accent4"/>
                </a:solidFill>
              </a:rPr>
              <a:t>dishonest</a:t>
            </a:r>
            <a:r>
              <a:rPr lang="es-ES" b="1" dirty="0">
                <a:solidFill>
                  <a:schemeClr val="accent4"/>
                </a:solidFill>
              </a:rPr>
              <a:t> responses </a:t>
            </a:r>
            <a:r>
              <a:rPr lang="es-ES" dirty="0" err="1"/>
              <a:t>based</a:t>
            </a:r>
            <a:r>
              <a:rPr lang="es-ES" dirty="0"/>
              <a:t> </a:t>
            </a:r>
            <a:r>
              <a:rPr lang="es-ES" dirty="0" err="1"/>
              <a:t>on</a:t>
            </a:r>
            <a:r>
              <a:rPr lang="es-ES" dirty="0"/>
              <a:t> peer </a:t>
            </a:r>
            <a:r>
              <a:rPr lang="es-ES" dirty="0" err="1"/>
              <a:t>pressure</a:t>
            </a:r>
            <a:endParaRPr lang="es-ES" dirty="0"/>
          </a:p>
          <a:p>
            <a:r>
              <a:rPr lang="es-ES" dirty="0" err="1"/>
              <a:t>Sometimes</a:t>
            </a:r>
            <a:r>
              <a:rPr lang="es-ES" dirty="0"/>
              <a:t> </a:t>
            </a:r>
            <a:r>
              <a:rPr lang="es-ES" dirty="0" err="1"/>
              <a:t>difficult</a:t>
            </a:r>
            <a:r>
              <a:rPr lang="es-ES" dirty="0"/>
              <a:t> to </a:t>
            </a:r>
            <a:r>
              <a:rPr lang="es-ES" dirty="0" err="1"/>
              <a:t>identify</a:t>
            </a:r>
            <a:r>
              <a:rPr lang="es-ES" dirty="0"/>
              <a:t> </a:t>
            </a:r>
            <a:r>
              <a:rPr lang="es-ES" dirty="0" err="1"/>
              <a:t>who</a:t>
            </a:r>
            <a:r>
              <a:rPr lang="es-ES" dirty="0"/>
              <a:t> </a:t>
            </a:r>
            <a:r>
              <a:rPr lang="es-ES" dirty="0" err="1"/>
              <a:t>is</a:t>
            </a:r>
            <a:r>
              <a:rPr lang="es-ES" dirty="0"/>
              <a:t> </a:t>
            </a:r>
            <a:r>
              <a:rPr lang="es-ES" dirty="0" err="1"/>
              <a:t>speaking</a:t>
            </a:r>
            <a:r>
              <a:rPr lang="es-ES" dirty="0"/>
              <a:t>  </a:t>
            </a:r>
          </a:p>
          <a:p>
            <a:r>
              <a:rPr lang="es-ES" dirty="0"/>
              <a:t>Can be </a:t>
            </a:r>
            <a:r>
              <a:rPr lang="es-ES" b="1" dirty="0" err="1">
                <a:solidFill>
                  <a:schemeClr val="accent1"/>
                </a:solidFill>
              </a:rPr>
              <a:t>costly</a:t>
            </a:r>
            <a:r>
              <a:rPr lang="es-ES" dirty="0"/>
              <a:t>, </a:t>
            </a:r>
            <a:r>
              <a:rPr lang="es-ES" dirty="0" err="1"/>
              <a:t>especially</a:t>
            </a:r>
            <a:r>
              <a:rPr lang="es-ES" dirty="0"/>
              <a:t> </a:t>
            </a:r>
            <a:r>
              <a:rPr lang="es-ES" dirty="0" err="1"/>
              <a:t>compared</a:t>
            </a:r>
            <a:r>
              <a:rPr lang="es-ES" dirty="0"/>
              <a:t> to </a:t>
            </a:r>
            <a:r>
              <a:rPr lang="es-ES" dirty="0" err="1"/>
              <a:t>surveys</a:t>
            </a:r>
            <a:r>
              <a:rPr lang="es-ES" dirty="0"/>
              <a:t> </a:t>
            </a:r>
          </a:p>
          <a:p>
            <a:r>
              <a:rPr lang="es-ES" b="1" dirty="0" err="1">
                <a:solidFill>
                  <a:schemeClr val="accent3"/>
                </a:solidFill>
              </a:rPr>
              <a:t>Moderator</a:t>
            </a:r>
            <a:r>
              <a:rPr lang="es-ES" b="1" dirty="0">
                <a:solidFill>
                  <a:schemeClr val="accent3"/>
                </a:solidFill>
              </a:rPr>
              <a:t> </a:t>
            </a:r>
            <a:r>
              <a:rPr lang="es-ES" b="1" dirty="0" err="1">
                <a:solidFill>
                  <a:schemeClr val="accent3"/>
                </a:solidFill>
              </a:rPr>
              <a:t>bias</a:t>
            </a:r>
            <a:r>
              <a:rPr lang="es-ES" b="1" dirty="0">
                <a:solidFill>
                  <a:schemeClr val="accent3"/>
                </a:solidFill>
              </a:rPr>
              <a:t> </a:t>
            </a:r>
            <a:r>
              <a:rPr lang="es-ES" dirty="0" err="1"/>
              <a:t>may</a:t>
            </a:r>
            <a:r>
              <a:rPr lang="es-ES" dirty="0"/>
              <a:t> </a:t>
            </a:r>
            <a:r>
              <a:rPr lang="es-ES" dirty="0" err="1"/>
              <a:t>impact</a:t>
            </a:r>
            <a:r>
              <a:rPr lang="es-ES" dirty="0"/>
              <a:t> </a:t>
            </a:r>
            <a:r>
              <a:rPr lang="es-ES" dirty="0" err="1"/>
              <a:t>the</a:t>
            </a:r>
            <a:r>
              <a:rPr lang="es-ES" dirty="0"/>
              <a:t> </a:t>
            </a:r>
            <a:r>
              <a:rPr lang="es-ES" dirty="0" err="1"/>
              <a:t>flow</a:t>
            </a:r>
            <a:r>
              <a:rPr lang="es-ES" dirty="0"/>
              <a:t> and </a:t>
            </a:r>
            <a:r>
              <a:rPr lang="es-ES" dirty="0" err="1"/>
              <a:t>details</a:t>
            </a:r>
            <a:r>
              <a:rPr lang="es-ES" dirty="0"/>
              <a:t> of </a:t>
            </a:r>
            <a:r>
              <a:rPr lang="es-ES" dirty="0" err="1"/>
              <a:t>the</a:t>
            </a:r>
            <a:r>
              <a:rPr lang="es-ES" dirty="0"/>
              <a:t> </a:t>
            </a:r>
            <a:r>
              <a:rPr lang="es-ES" dirty="0" err="1"/>
              <a:t>discussion</a:t>
            </a:r>
            <a:r>
              <a:rPr lang="es-ES" dirty="0"/>
              <a:t> </a:t>
            </a:r>
            <a:endParaRPr lang="en-US" dirty="0"/>
          </a:p>
          <a:p>
            <a:pPr marL="0" indent="0">
              <a:buNone/>
            </a:pPr>
            <a:r>
              <a:rPr lang="en-US" dirty="0"/>
              <a:t> </a:t>
            </a:r>
          </a:p>
        </p:txBody>
      </p:sp>
      <p:sp>
        <p:nvSpPr>
          <p:cNvPr id="4" name="Slide Number Placeholder 3"/>
          <p:cNvSpPr>
            <a:spLocks noGrp="1"/>
          </p:cNvSpPr>
          <p:nvPr>
            <p:ph type="sldNum" sz="quarter" idx="12"/>
          </p:nvPr>
        </p:nvSpPr>
        <p:spPr/>
        <p:txBody>
          <a:bodyPr/>
          <a:lstStyle/>
          <a:p>
            <a:r>
              <a:rPr lang="en-US"/>
              <a:t>38</a:t>
            </a:r>
            <a:endParaRPr lang="en-US" dirty="0"/>
          </a:p>
        </p:txBody>
      </p:sp>
    </p:spTree>
    <p:extLst>
      <p:ext uri="{BB962C8B-B14F-4D97-AF65-F5344CB8AC3E}">
        <p14:creationId xmlns:p14="http://schemas.microsoft.com/office/powerpoint/2010/main" val="327466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Concluding</a:t>
            </a:r>
            <a:r>
              <a:rPr lang="es-ES" dirty="0"/>
              <a:t> </a:t>
            </a:r>
            <a:r>
              <a:rPr lang="es-ES" dirty="0" err="1"/>
              <a:t>thoughts</a:t>
            </a:r>
            <a:r>
              <a:rPr lang="es-ES" dirty="0"/>
              <a:t> 	</a:t>
            </a:r>
            <a:endParaRPr lang="en-US" dirty="0"/>
          </a:p>
        </p:txBody>
      </p:sp>
      <p:sp>
        <p:nvSpPr>
          <p:cNvPr id="5" name="Marcador de contenido 4"/>
          <p:cNvSpPr>
            <a:spLocks noGrp="1"/>
          </p:cNvSpPr>
          <p:nvPr>
            <p:ph idx="1"/>
          </p:nvPr>
        </p:nvSpPr>
        <p:spPr>
          <a:xfrm>
            <a:off x="1295401" y="2556932"/>
            <a:ext cx="9438860" cy="3434794"/>
          </a:xfrm>
        </p:spPr>
        <p:txBody>
          <a:bodyPr>
            <a:normAutofit/>
          </a:bodyPr>
          <a:lstStyle/>
          <a:p>
            <a:pPr marL="0" indent="0">
              <a:buNone/>
            </a:pPr>
            <a:r>
              <a:rPr lang="en-GB" altLang="en-US" dirty="0"/>
              <a:t>Conducting research is </a:t>
            </a:r>
            <a:r>
              <a:rPr lang="en-GB" altLang="en-US" dirty="0">
                <a:solidFill>
                  <a:srgbClr val="00B050"/>
                </a:solidFill>
              </a:rPr>
              <a:t>difficult</a:t>
            </a:r>
            <a:r>
              <a:rPr lang="en-GB" altLang="en-US" dirty="0"/>
              <a:t>.</a:t>
            </a:r>
          </a:p>
          <a:p>
            <a:pPr marL="0" indent="0">
              <a:buNone/>
            </a:pPr>
            <a:r>
              <a:rPr lang="en-GB" altLang="en-US" dirty="0"/>
              <a:t>And </a:t>
            </a:r>
            <a:r>
              <a:rPr lang="en-GB" altLang="en-US" dirty="0">
                <a:solidFill>
                  <a:schemeClr val="accent1"/>
                </a:solidFill>
              </a:rPr>
              <a:t>complicated</a:t>
            </a:r>
            <a:r>
              <a:rPr lang="en-GB" altLang="en-US" dirty="0"/>
              <a:t>. </a:t>
            </a:r>
          </a:p>
          <a:p>
            <a:pPr marL="0" indent="0">
              <a:buNone/>
            </a:pPr>
            <a:r>
              <a:rPr lang="en-GB" altLang="en-US" dirty="0"/>
              <a:t>And </a:t>
            </a:r>
            <a:r>
              <a:rPr lang="en-GB" altLang="en-US" dirty="0">
                <a:solidFill>
                  <a:srgbClr val="C00000"/>
                </a:solidFill>
              </a:rPr>
              <a:t>full of error</a:t>
            </a:r>
            <a:r>
              <a:rPr lang="en-GB" altLang="en-US" dirty="0"/>
              <a:t>. </a:t>
            </a:r>
          </a:p>
          <a:p>
            <a:pPr marL="0" indent="0">
              <a:buNone/>
            </a:pPr>
            <a:r>
              <a:rPr lang="en-GB" altLang="en-US" dirty="0"/>
              <a:t>Using the right tools and right methods to answer your questions is only the first step. Keep in mind your research goals through the process and don’t be afraid of imperfection. </a:t>
            </a:r>
            <a:r>
              <a:rPr lang="en-GB" altLang="en-US" dirty="0">
                <a:sym typeface="Wingdings" panose="05000000000000000000" pitchFamily="2" charset="2"/>
              </a:rPr>
              <a:t></a:t>
            </a:r>
            <a:endParaRPr lang="en-GB" altLang="en-US" dirty="0"/>
          </a:p>
          <a:p>
            <a:pPr marL="0" indent="0">
              <a:buNone/>
            </a:pPr>
            <a:r>
              <a:rPr lang="en-GB" altLang="en-US" dirty="0"/>
              <a:t>Good luck! </a:t>
            </a:r>
          </a:p>
          <a:p>
            <a:endParaRPr lang="en-US" dirty="0"/>
          </a:p>
        </p:txBody>
      </p:sp>
    </p:spTree>
    <p:extLst>
      <p:ext uri="{BB962C8B-B14F-4D97-AF65-F5344CB8AC3E}">
        <p14:creationId xmlns:p14="http://schemas.microsoft.com/office/powerpoint/2010/main" val="35260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ES" dirty="0"/>
          </a:p>
          <a:p>
            <a:r>
              <a:rPr lang="es-ES" dirty="0" err="1"/>
              <a:t>Contact</a:t>
            </a:r>
            <a:r>
              <a:rPr lang="es-ES" dirty="0"/>
              <a:t>: Jessica.Tollette@ie.edu</a:t>
            </a:r>
            <a:endParaRPr lang="en-US" dirty="0"/>
          </a:p>
        </p:txBody>
      </p:sp>
      <p:pic>
        <p:nvPicPr>
          <p:cNvPr id="6" name="Imagen 5"/>
          <p:cNvPicPr>
            <a:picLocks noChangeAspect="1"/>
          </p:cNvPicPr>
          <p:nvPr/>
        </p:nvPicPr>
        <p:blipFill rotWithShape="1">
          <a:blip r:embed="rId3"/>
          <a:srcRect t="16063" b="19366"/>
          <a:stretch/>
        </p:blipFill>
        <p:spPr>
          <a:xfrm>
            <a:off x="2878615" y="1620457"/>
            <a:ext cx="6195937" cy="3090440"/>
          </a:xfrm>
          <a:prstGeom prst="rect">
            <a:avLst/>
          </a:prstGeom>
        </p:spPr>
      </p:pic>
    </p:spTree>
    <p:extLst>
      <p:ext uri="{BB962C8B-B14F-4D97-AF65-F5344CB8AC3E}">
        <p14:creationId xmlns:p14="http://schemas.microsoft.com/office/powerpoint/2010/main" val="17222921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Resources</a:t>
            </a:r>
            <a:r>
              <a:rPr lang="es-ES" dirty="0"/>
              <a:t>	</a:t>
            </a:r>
            <a:endParaRPr lang="en-US" dirty="0"/>
          </a:p>
        </p:txBody>
      </p:sp>
      <p:sp>
        <p:nvSpPr>
          <p:cNvPr id="3" name="Marcador de contenido 2"/>
          <p:cNvSpPr>
            <a:spLocks noGrp="1"/>
          </p:cNvSpPr>
          <p:nvPr>
            <p:ph idx="1"/>
          </p:nvPr>
        </p:nvSpPr>
        <p:spPr/>
        <p:txBody>
          <a:bodyPr/>
          <a:lstStyle/>
          <a:p>
            <a:r>
              <a:rPr lang="es-ES" dirty="0" err="1"/>
              <a:t>The</a:t>
            </a:r>
            <a:r>
              <a:rPr lang="es-ES" dirty="0"/>
              <a:t> Art and </a:t>
            </a:r>
            <a:r>
              <a:rPr lang="es-ES" dirty="0" err="1"/>
              <a:t>Science</a:t>
            </a:r>
            <a:r>
              <a:rPr lang="es-ES" dirty="0"/>
              <a:t> of Social </a:t>
            </a:r>
            <a:r>
              <a:rPr lang="es-ES" dirty="0" err="1"/>
              <a:t>Research</a:t>
            </a:r>
            <a:r>
              <a:rPr lang="es-ES" dirty="0"/>
              <a:t>, 1st </a:t>
            </a:r>
            <a:r>
              <a:rPr lang="es-ES" dirty="0" err="1"/>
              <a:t>Edition</a:t>
            </a:r>
            <a:r>
              <a:rPr lang="es-ES" dirty="0"/>
              <a:t> – Carr et al </a:t>
            </a:r>
          </a:p>
          <a:p>
            <a:r>
              <a:rPr lang="es-ES" dirty="0"/>
              <a:t>Social </a:t>
            </a:r>
            <a:r>
              <a:rPr lang="es-ES" dirty="0" err="1"/>
              <a:t>Research</a:t>
            </a:r>
            <a:r>
              <a:rPr lang="es-ES" dirty="0"/>
              <a:t> </a:t>
            </a:r>
            <a:r>
              <a:rPr lang="es-ES" dirty="0" err="1"/>
              <a:t>Methods</a:t>
            </a:r>
            <a:r>
              <a:rPr lang="es-ES" dirty="0"/>
              <a:t>, 5th Ed – Alan </a:t>
            </a:r>
            <a:r>
              <a:rPr lang="es-ES" dirty="0" err="1"/>
              <a:t>Bryman</a:t>
            </a:r>
            <a:r>
              <a:rPr lang="es-ES" dirty="0"/>
              <a:t> </a:t>
            </a:r>
          </a:p>
          <a:p>
            <a:r>
              <a:rPr lang="en-US" dirty="0">
                <a:hlinkClick r:id="rId2"/>
              </a:rPr>
              <a:t>https://www.cfrinc.net/cfrblog/in-depth-interviewing</a:t>
            </a:r>
            <a:r>
              <a:rPr lang="es-ES" dirty="0"/>
              <a:t> </a:t>
            </a:r>
            <a:endParaRPr lang="en-US" dirty="0"/>
          </a:p>
        </p:txBody>
      </p:sp>
    </p:spTree>
    <p:extLst>
      <p:ext uri="{BB962C8B-B14F-4D97-AF65-F5344CB8AC3E}">
        <p14:creationId xmlns:p14="http://schemas.microsoft.com/office/powerpoint/2010/main" val="10668296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Backup</a:t>
            </a:r>
            <a:r>
              <a:rPr lang="es-ES" dirty="0"/>
              <a:t> </a:t>
            </a:r>
            <a:r>
              <a:rPr lang="es-ES" dirty="0" err="1"/>
              <a:t>Slides</a:t>
            </a:r>
            <a:endParaRPr lang="en-US" dirty="0"/>
          </a:p>
        </p:txBody>
      </p:sp>
      <p:sp>
        <p:nvSpPr>
          <p:cNvPr id="3" name="Marcador de texto 2"/>
          <p:cNvSpPr>
            <a:spLocks noGrp="1"/>
          </p:cNvSpPr>
          <p:nvPr>
            <p:ph type="body" idx="1"/>
          </p:nvPr>
        </p:nvSpPr>
        <p:spPr/>
        <p:txBody>
          <a:bodyPr/>
          <a:lstStyle/>
          <a:p>
            <a:r>
              <a:rPr lang="es-ES" dirty="0" err="1"/>
              <a:t>Additional</a:t>
            </a:r>
            <a:r>
              <a:rPr lang="es-ES" dirty="0"/>
              <a:t> Information </a:t>
            </a:r>
            <a:r>
              <a:rPr lang="es-ES" dirty="0" err="1"/>
              <a:t>about</a:t>
            </a:r>
            <a:r>
              <a:rPr lang="es-ES" dirty="0"/>
              <a:t> </a:t>
            </a:r>
            <a:r>
              <a:rPr lang="es-ES" dirty="0" err="1"/>
              <a:t>conducting</a:t>
            </a:r>
            <a:r>
              <a:rPr lang="es-ES" dirty="0"/>
              <a:t> </a:t>
            </a:r>
            <a:r>
              <a:rPr lang="es-ES" dirty="0" err="1"/>
              <a:t>research</a:t>
            </a:r>
            <a:r>
              <a:rPr lang="es-ES" dirty="0"/>
              <a:t> </a:t>
            </a:r>
            <a:endParaRPr lang="en-US" dirty="0"/>
          </a:p>
        </p:txBody>
      </p:sp>
    </p:spTree>
    <p:extLst>
      <p:ext uri="{BB962C8B-B14F-4D97-AF65-F5344CB8AC3E}">
        <p14:creationId xmlns:p14="http://schemas.microsoft.com/office/powerpoint/2010/main" val="2462515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Research</a:t>
            </a:r>
            <a:r>
              <a:rPr lang="es-ES" dirty="0"/>
              <a:t> </a:t>
            </a:r>
            <a:r>
              <a:rPr lang="es-ES" dirty="0" err="1"/>
              <a:t>Methods</a:t>
            </a:r>
            <a:r>
              <a:rPr lang="es-ES" dirty="0"/>
              <a:t> 101</a:t>
            </a:r>
            <a:endParaRPr lang="en-US" dirty="0"/>
          </a:p>
        </p:txBody>
      </p:sp>
      <p:sp>
        <p:nvSpPr>
          <p:cNvPr id="3" name="Marcador de texto 2"/>
          <p:cNvSpPr>
            <a:spLocks noGrp="1"/>
          </p:cNvSpPr>
          <p:nvPr>
            <p:ph type="body" idx="1"/>
          </p:nvPr>
        </p:nvSpPr>
        <p:spPr/>
        <p:txBody>
          <a:bodyPr/>
          <a:lstStyle/>
          <a:p>
            <a:r>
              <a:rPr lang="es-ES" dirty="0" err="1"/>
              <a:t>Theories</a:t>
            </a:r>
            <a:r>
              <a:rPr lang="es-ES" dirty="0"/>
              <a:t>, </a:t>
            </a:r>
            <a:r>
              <a:rPr lang="es-ES" dirty="0" err="1"/>
              <a:t>hypotheses</a:t>
            </a:r>
            <a:r>
              <a:rPr lang="es-ES" dirty="0"/>
              <a:t>, </a:t>
            </a:r>
            <a:r>
              <a:rPr lang="es-ES" dirty="0" err="1"/>
              <a:t>reliability</a:t>
            </a:r>
            <a:r>
              <a:rPr lang="es-ES" dirty="0"/>
              <a:t> and </a:t>
            </a:r>
            <a:r>
              <a:rPr lang="es-ES" dirty="0" err="1"/>
              <a:t>validity</a:t>
            </a:r>
            <a:r>
              <a:rPr lang="es-ES" dirty="0"/>
              <a:t> </a:t>
            </a:r>
            <a:endParaRPr lang="en-US" dirty="0"/>
          </a:p>
        </p:txBody>
      </p:sp>
    </p:spTree>
    <p:extLst>
      <p:ext uri="{BB962C8B-B14F-4D97-AF65-F5344CB8AC3E}">
        <p14:creationId xmlns:p14="http://schemas.microsoft.com/office/powerpoint/2010/main" val="16142118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Theories</a:t>
            </a:r>
            <a:r>
              <a:rPr lang="es-ES" dirty="0"/>
              <a:t> &amp; </a:t>
            </a:r>
            <a:r>
              <a:rPr lang="es-ES" dirty="0" err="1"/>
              <a:t>Hypotheses</a:t>
            </a:r>
            <a:endParaRPr lang="en-US" dirty="0"/>
          </a:p>
        </p:txBody>
      </p:sp>
      <p:sp>
        <p:nvSpPr>
          <p:cNvPr id="3" name="Content Placeholder 2">
            <a:extLst>
              <a:ext uri="{FF2B5EF4-FFF2-40B4-BE49-F238E27FC236}">
                <a16:creationId xmlns:a16="http://schemas.microsoft.com/office/drawing/2014/main" id="{1E1637D6-B61A-49E3-9495-933E9D44C90B}"/>
              </a:ext>
            </a:extLst>
          </p:cNvPr>
          <p:cNvSpPr txBox="1">
            <a:spLocks/>
          </p:cNvSpPr>
          <p:nvPr/>
        </p:nvSpPr>
        <p:spPr>
          <a:xfrm>
            <a:off x="1295401" y="2556932"/>
            <a:ext cx="9601196" cy="331893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b="1" dirty="0"/>
              <a:t>Theories</a:t>
            </a:r>
            <a:r>
              <a:rPr lang="en-US" dirty="0"/>
              <a:t>: explain what we see in the world. They should be testable and encourage future research </a:t>
            </a:r>
          </a:p>
          <a:p>
            <a:r>
              <a:rPr lang="es-ES" b="1" dirty="0" err="1"/>
              <a:t>Hypotheses</a:t>
            </a:r>
            <a:r>
              <a:rPr lang="es-ES" dirty="0"/>
              <a:t>: </a:t>
            </a:r>
            <a:r>
              <a:rPr lang="es-ES" dirty="0" err="1"/>
              <a:t>expectations</a:t>
            </a:r>
            <a:r>
              <a:rPr lang="es-ES" dirty="0"/>
              <a:t> </a:t>
            </a:r>
            <a:r>
              <a:rPr lang="es-ES" dirty="0" err="1"/>
              <a:t>about</a:t>
            </a:r>
            <a:r>
              <a:rPr lang="es-ES" dirty="0"/>
              <a:t> </a:t>
            </a:r>
            <a:r>
              <a:rPr lang="es-ES" dirty="0" err="1"/>
              <a:t>reality</a:t>
            </a:r>
            <a:r>
              <a:rPr lang="es-ES" dirty="0"/>
              <a:t> </a:t>
            </a:r>
            <a:r>
              <a:rPr lang="es-ES" dirty="0" err="1"/>
              <a:t>that</a:t>
            </a:r>
            <a:r>
              <a:rPr lang="es-ES" dirty="0"/>
              <a:t> are </a:t>
            </a:r>
            <a:r>
              <a:rPr lang="es-ES" dirty="0" err="1"/>
              <a:t>derived</a:t>
            </a:r>
            <a:r>
              <a:rPr lang="es-ES" dirty="0"/>
              <a:t> </a:t>
            </a:r>
            <a:r>
              <a:rPr lang="es-ES" dirty="0" err="1"/>
              <a:t>from</a:t>
            </a:r>
            <a:r>
              <a:rPr lang="es-ES" dirty="0"/>
              <a:t> </a:t>
            </a:r>
            <a:r>
              <a:rPr lang="es-ES" dirty="0" err="1"/>
              <a:t>theories</a:t>
            </a:r>
            <a:r>
              <a:rPr lang="es-ES" dirty="0"/>
              <a:t>. </a:t>
            </a:r>
          </a:p>
          <a:p>
            <a:pPr lvl="1"/>
            <a:r>
              <a:rPr lang="es-ES" dirty="0"/>
              <a:t>(</a:t>
            </a:r>
            <a:r>
              <a:rPr lang="es-ES" dirty="0" err="1"/>
              <a:t>Based</a:t>
            </a:r>
            <a:r>
              <a:rPr lang="es-ES" dirty="0"/>
              <a:t> </a:t>
            </a:r>
            <a:r>
              <a:rPr lang="es-ES" dirty="0" err="1"/>
              <a:t>on</a:t>
            </a:r>
            <a:r>
              <a:rPr lang="es-ES" dirty="0"/>
              <a:t> X, Y </a:t>
            </a:r>
            <a:r>
              <a:rPr lang="es-ES" dirty="0" err="1"/>
              <a:t>should</a:t>
            </a:r>
            <a:r>
              <a:rPr lang="es-ES" dirty="0"/>
              <a:t> </a:t>
            </a:r>
            <a:r>
              <a:rPr lang="es-ES" dirty="0" err="1"/>
              <a:t>happen</a:t>
            </a:r>
            <a:r>
              <a:rPr lang="es-ES" dirty="0"/>
              <a:t>). (</a:t>
            </a:r>
            <a:r>
              <a:rPr lang="es-ES" dirty="0" err="1"/>
              <a:t>If</a:t>
            </a:r>
            <a:r>
              <a:rPr lang="es-ES" dirty="0"/>
              <a:t> </a:t>
            </a:r>
            <a:r>
              <a:rPr lang="es-ES" dirty="0" err="1"/>
              <a:t>you</a:t>
            </a:r>
            <a:r>
              <a:rPr lang="es-ES" dirty="0"/>
              <a:t> do </a:t>
            </a:r>
            <a:r>
              <a:rPr lang="es-ES" dirty="0" err="1"/>
              <a:t>this</a:t>
            </a:r>
            <a:r>
              <a:rPr lang="es-ES" dirty="0"/>
              <a:t> to X, Y </a:t>
            </a:r>
            <a:r>
              <a:rPr lang="es-ES" dirty="0" err="1"/>
              <a:t>should</a:t>
            </a:r>
            <a:r>
              <a:rPr lang="es-ES" dirty="0"/>
              <a:t> </a:t>
            </a:r>
            <a:r>
              <a:rPr lang="es-ES" dirty="0" err="1"/>
              <a:t>take</a:t>
            </a:r>
            <a:r>
              <a:rPr lang="es-ES" dirty="0"/>
              <a:t> place). </a:t>
            </a:r>
            <a:endParaRPr lang="en-US" dirty="0"/>
          </a:p>
        </p:txBody>
      </p:sp>
    </p:spTree>
    <p:extLst>
      <p:ext uri="{BB962C8B-B14F-4D97-AF65-F5344CB8AC3E}">
        <p14:creationId xmlns:p14="http://schemas.microsoft.com/office/powerpoint/2010/main" val="393536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Sample</a:t>
            </a:r>
            <a:r>
              <a:rPr lang="es-ES" dirty="0"/>
              <a:t> </a:t>
            </a:r>
            <a:r>
              <a:rPr lang="es-ES" dirty="0" err="1"/>
              <a:t>Qualitative</a:t>
            </a:r>
            <a:r>
              <a:rPr lang="es-ES" dirty="0"/>
              <a:t> </a:t>
            </a:r>
            <a:r>
              <a:rPr lang="es-ES" dirty="0" err="1"/>
              <a:t>Research</a:t>
            </a:r>
            <a:r>
              <a:rPr lang="es-ES" dirty="0"/>
              <a:t> </a:t>
            </a:r>
            <a:r>
              <a:rPr lang="es-ES" dirty="0" err="1"/>
              <a:t>Questions</a:t>
            </a:r>
            <a:r>
              <a:rPr lang="es-ES" dirty="0"/>
              <a:t> </a:t>
            </a:r>
            <a:endParaRPr lang="en-US" dirty="0"/>
          </a:p>
        </p:txBody>
      </p:sp>
      <p:sp>
        <p:nvSpPr>
          <p:cNvPr id="3" name="Marcador de contenido 2"/>
          <p:cNvSpPr>
            <a:spLocks noGrp="1"/>
          </p:cNvSpPr>
          <p:nvPr>
            <p:ph idx="1"/>
          </p:nvPr>
        </p:nvSpPr>
        <p:spPr/>
        <p:txBody>
          <a:bodyPr>
            <a:normAutofit fontScale="85000" lnSpcReduction="10000"/>
          </a:bodyPr>
          <a:lstStyle/>
          <a:p>
            <a:r>
              <a:rPr lang="en-US" b="1" dirty="0">
                <a:solidFill>
                  <a:schemeClr val="accent4"/>
                </a:solidFill>
              </a:rPr>
              <a:t>What</a:t>
            </a:r>
            <a:r>
              <a:rPr lang="en-US" dirty="0">
                <a:solidFill>
                  <a:schemeClr val="accent4"/>
                </a:solidFill>
              </a:rPr>
              <a:t> </a:t>
            </a:r>
            <a:r>
              <a:rPr lang="en-US" dirty="0">
                <a:solidFill>
                  <a:schemeClr val="tx2"/>
                </a:solidFill>
              </a:rPr>
              <a:t>challenges are encountered by people who switch careers later in life?</a:t>
            </a:r>
            <a:endParaRPr lang="en-US" sz="4000" dirty="0">
              <a:solidFill>
                <a:schemeClr val="tx2"/>
              </a:solidFill>
            </a:endParaRPr>
          </a:p>
          <a:p>
            <a:r>
              <a:rPr lang="en-US" b="1" dirty="0">
                <a:solidFill>
                  <a:schemeClr val="accent2"/>
                </a:solidFill>
              </a:rPr>
              <a:t>What</a:t>
            </a:r>
            <a:r>
              <a:rPr lang="en-US" dirty="0">
                <a:solidFill>
                  <a:schemeClr val="tx2"/>
                </a:solidFill>
              </a:rPr>
              <a:t> are the experiences of college students using smartphone applications for dieting?</a:t>
            </a:r>
          </a:p>
          <a:p>
            <a:r>
              <a:rPr lang="es-ES" b="1" dirty="0" err="1">
                <a:solidFill>
                  <a:schemeClr val="accent4"/>
                </a:solidFill>
              </a:rPr>
              <a:t>How</a:t>
            </a:r>
            <a:r>
              <a:rPr lang="es-ES" dirty="0">
                <a:solidFill>
                  <a:schemeClr val="tx2"/>
                </a:solidFill>
              </a:rPr>
              <a:t> do </a:t>
            </a:r>
            <a:r>
              <a:rPr lang="es-ES" dirty="0" err="1">
                <a:solidFill>
                  <a:schemeClr val="tx2"/>
                </a:solidFill>
              </a:rPr>
              <a:t>adolescent</a:t>
            </a:r>
            <a:r>
              <a:rPr lang="es-ES" dirty="0">
                <a:solidFill>
                  <a:schemeClr val="tx2"/>
                </a:solidFill>
              </a:rPr>
              <a:t> Latinas/Latinos </a:t>
            </a:r>
            <a:r>
              <a:rPr lang="es-ES" dirty="0" err="1">
                <a:solidFill>
                  <a:schemeClr val="tx2"/>
                </a:solidFill>
              </a:rPr>
              <a:t>conceptualize</a:t>
            </a:r>
            <a:r>
              <a:rPr lang="es-ES" dirty="0">
                <a:solidFill>
                  <a:schemeClr val="tx2"/>
                </a:solidFill>
              </a:rPr>
              <a:t> </a:t>
            </a:r>
            <a:r>
              <a:rPr lang="es-ES" dirty="0" err="1">
                <a:solidFill>
                  <a:schemeClr val="tx2"/>
                </a:solidFill>
              </a:rPr>
              <a:t>classroom</a:t>
            </a:r>
            <a:r>
              <a:rPr lang="es-ES" dirty="0">
                <a:solidFill>
                  <a:schemeClr val="tx2"/>
                </a:solidFill>
              </a:rPr>
              <a:t> </a:t>
            </a:r>
            <a:r>
              <a:rPr lang="es-ES" dirty="0" err="1">
                <a:solidFill>
                  <a:schemeClr val="tx2"/>
                </a:solidFill>
              </a:rPr>
              <a:t>participation</a:t>
            </a:r>
            <a:r>
              <a:rPr lang="es-ES" dirty="0">
                <a:solidFill>
                  <a:schemeClr val="tx2"/>
                </a:solidFill>
              </a:rPr>
              <a:t> </a:t>
            </a:r>
            <a:r>
              <a:rPr lang="es-ES" dirty="0" err="1">
                <a:solidFill>
                  <a:schemeClr val="tx2"/>
                </a:solidFill>
              </a:rPr>
              <a:t>processes</a:t>
            </a:r>
            <a:r>
              <a:rPr lang="es-ES" dirty="0">
                <a:solidFill>
                  <a:schemeClr val="tx2"/>
                </a:solidFill>
              </a:rPr>
              <a:t>?</a:t>
            </a:r>
            <a:endParaRPr lang="en-US" dirty="0">
              <a:solidFill>
                <a:schemeClr val="tx2"/>
              </a:solidFill>
            </a:endParaRPr>
          </a:p>
          <a:p>
            <a:r>
              <a:rPr lang="en-US" b="1" dirty="0">
                <a:solidFill>
                  <a:schemeClr val="accent2"/>
                </a:solidFill>
              </a:rPr>
              <a:t>What</a:t>
            </a:r>
            <a:r>
              <a:rPr lang="en-US" dirty="0">
                <a:solidFill>
                  <a:schemeClr val="accent2"/>
                </a:solidFill>
              </a:rPr>
              <a:t> </a:t>
            </a:r>
            <a:r>
              <a:rPr lang="en-US" dirty="0">
                <a:solidFill>
                  <a:schemeClr val="tx2"/>
                </a:solidFill>
              </a:rPr>
              <a:t>role does the therapist’s religion play in the treatment of his or her patients?</a:t>
            </a:r>
          </a:p>
          <a:p>
            <a:r>
              <a:rPr lang="en-US" b="1" dirty="0">
                <a:solidFill>
                  <a:schemeClr val="accent4"/>
                </a:solidFill>
              </a:rPr>
              <a:t>How</a:t>
            </a:r>
            <a:r>
              <a:rPr lang="en-US" dirty="0">
                <a:solidFill>
                  <a:schemeClr val="tx2"/>
                </a:solidFill>
              </a:rPr>
              <a:t> do migrant youths adapt to educational settings when they do not speak the local language?</a:t>
            </a:r>
            <a:endParaRPr lang="en-US" sz="4000" dirty="0">
              <a:solidFill>
                <a:schemeClr val="tx2"/>
              </a:solidFill>
            </a:endParaRPr>
          </a:p>
          <a:p>
            <a:r>
              <a:rPr lang="en-US" b="1" dirty="0">
                <a:solidFill>
                  <a:schemeClr val="accent2"/>
                </a:solidFill>
              </a:rPr>
              <a:t>What</a:t>
            </a:r>
            <a:r>
              <a:rPr lang="en-US" b="1" dirty="0">
                <a:solidFill>
                  <a:schemeClr val="accent1"/>
                </a:solidFill>
              </a:rPr>
              <a:t> </a:t>
            </a:r>
            <a:r>
              <a:rPr lang="en-US" dirty="0">
                <a:solidFill>
                  <a:schemeClr val="tx2"/>
                </a:solidFill>
              </a:rPr>
              <a:t>strategies are being used by small businesses that have effective and viable workplace wellness programs?</a:t>
            </a:r>
            <a:endParaRPr lang="en-US" sz="4000" dirty="0">
              <a:solidFill>
                <a:schemeClr val="tx2"/>
              </a:solidFill>
            </a:endParaRPr>
          </a:p>
          <a:p>
            <a:endParaRPr lang="en-US" dirty="0"/>
          </a:p>
        </p:txBody>
      </p:sp>
    </p:spTree>
    <p:extLst>
      <p:ext uri="{BB962C8B-B14F-4D97-AF65-F5344CB8AC3E}">
        <p14:creationId xmlns:p14="http://schemas.microsoft.com/office/powerpoint/2010/main" val="11628866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9ED8-8A90-4399-BAB1-28C1224F7458}"/>
              </a:ext>
            </a:extLst>
          </p:cNvPr>
          <p:cNvSpPr>
            <a:spLocks noGrp="1"/>
          </p:cNvSpPr>
          <p:nvPr>
            <p:ph type="title"/>
          </p:nvPr>
        </p:nvSpPr>
        <p:spPr/>
        <p:txBody>
          <a:bodyPr/>
          <a:lstStyle/>
          <a:p>
            <a:r>
              <a:rPr lang="en-US" dirty="0"/>
              <a:t>Steps of the Scientific Method</a:t>
            </a:r>
          </a:p>
        </p:txBody>
      </p:sp>
      <p:sp>
        <p:nvSpPr>
          <p:cNvPr id="3" name="Content Placeholder 2">
            <a:extLst>
              <a:ext uri="{FF2B5EF4-FFF2-40B4-BE49-F238E27FC236}">
                <a16:creationId xmlns:a16="http://schemas.microsoft.com/office/drawing/2014/main" id="{1E1637D6-B61A-49E3-9495-933E9D44C90B}"/>
              </a:ext>
            </a:extLst>
          </p:cNvPr>
          <p:cNvSpPr>
            <a:spLocks noGrp="1"/>
          </p:cNvSpPr>
          <p:nvPr>
            <p:ph idx="1"/>
          </p:nvPr>
        </p:nvSpPr>
        <p:spPr/>
        <p:txBody>
          <a:bodyPr/>
          <a:lstStyle/>
          <a:p>
            <a:r>
              <a:rPr lang="en-US" dirty="0"/>
              <a:t>Identify an important question that needs an answer.</a:t>
            </a:r>
          </a:p>
          <a:p>
            <a:r>
              <a:rPr lang="en-US" dirty="0"/>
              <a:t>Construct a hypothesis, or prediction, about the answer to this question.</a:t>
            </a:r>
          </a:p>
          <a:p>
            <a:r>
              <a:rPr lang="en-US" dirty="0"/>
              <a:t>Gather data that allow the researcher to assess the accuracy of this prediction.</a:t>
            </a:r>
          </a:p>
          <a:p>
            <a:r>
              <a:rPr lang="en-US" dirty="0"/>
              <a:t>Analyze the data to determine whether the prediction is accurate.</a:t>
            </a:r>
          </a:p>
          <a:p>
            <a:r>
              <a:rPr lang="en-US" dirty="0"/>
              <a:t>Draw and report conclusions.</a:t>
            </a:r>
          </a:p>
        </p:txBody>
      </p:sp>
      <p:sp>
        <p:nvSpPr>
          <p:cNvPr id="4" name="Slide Number Placeholder 3"/>
          <p:cNvSpPr>
            <a:spLocks noGrp="1"/>
          </p:cNvSpPr>
          <p:nvPr>
            <p:ph type="sldNum" sz="quarter" idx="12"/>
          </p:nvPr>
        </p:nvSpPr>
        <p:spPr/>
        <p:txBody>
          <a:bodyPr/>
          <a:lstStyle/>
          <a:p>
            <a:fld id="{8EC3B8B8-D441-40BE-8DAA-303FB790781A}" type="slidenum">
              <a:rPr lang="en-US" smtClean="0"/>
              <a:pPr/>
              <a:t>80</a:t>
            </a:fld>
            <a:endParaRPr lang="en-US" dirty="0"/>
          </a:p>
        </p:txBody>
      </p:sp>
    </p:spTree>
    <p:extLst>
      <p:ext uri="{BB962C8B-B14F-4D97-AF65-F5344CB8AC3E}">
        <p14:creationId xmlns:p14="http://schemas.microsoft.com/office/powerpoint/2010/main" val="31707374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37CF-01F4-4587-BA6E-F2DC6A48DA99}"/>
              </a:ext>
            </a:extLst>
          </p:cNvPr>
          <p:cNvSpPr>
            <a:spLocks noGrp="1"/>
          </p:cNvSpPr>
          <p:nvPr>
            <p:ph type="title"/>
          </p:nvPr>
        </p:nvSpPr>
        <p:spPr/>
        <p:txBody>
          <a:bodyPr>
            <a:normAutofit fontScale="90000"/>
          </a:bodyPr>
          <a:lstStyle/>
          <a:p>
            <a:r>
              <a:rPr lang="en-US" dirty="0"/>
              <a:t>4 Characteristics of Good Research Questions </a:t>
            </a:r>
          </a:p>
        </p:txBody>
      </p:sp>
      <p:sp>
        <p:nvSpPr>
          <p:cNvPr id="3" name="Content Placeholder 2">
            <a:extLst>
              <a:ext uri="{FF2B5EF4-FFF2-40B4-BE49-F238E27FC236}">
                <a16:creationId xmlns:a16="http://schemas.microsoft.com/office/drawing/2014/main" id="{C9023747-CFE3-4773-B97E-F0963353BD1E}"/>
              </a:ext>
            </a:extLst>
          </p:cNvPr>
          <p:cNvSpPr>
            <a:spLocks noGrp="1"/>
          </p:cNvSpPr>
          <p:nvPr>
            <p:ph idx="1"/>
          </p:nvPr>
        </p:nvSpPr>
        <p:spPr/>
        <p:txBody>
          <a:bodyPr/>
          <a:lstStyle/>
          <a:p>
            <a:r>
              <a:rPr lang="en-US" b="1" dirty="0">
                <a:solidFill>
                  <a:schemeClr val="accent2"/>
                </a:solidFill>
              </a:rPr>
              <a:t>Social importance </a:t>
            </a:r>
            <a:r>
              <a:rPr lang="en-US" dirty="0"/>
              <a:t>– is there potential for impact? </a:t>
            </a:r>
          </a:p>
          <a:p>
            <a:r>
              <a:rPr lang="en-US" b="1" dirty="0">
                <a:solidFill>
                  <a:schemeClr val="accent3"/>
                </a:solidFill>
              </a:rPr>
              <a:t>Scientific relevance </a:t>
            </a:r>
            <a:r>
              <a:rPr lang="en-US" dirty="0"/>
              <a:t>– does it resolve an important theoretical or practical puzzle?</a:t>
            </a:r>
          </a:p>
          <a:p>
            <a:r>
              <a:rPr lang="en-US" b="1" dirty="0">
                <a:solidFill>
                  <a:schemeClr val="accent4"/>
                </a:solidFill>
              </a:rPr>
              <a:t>Feasibility</a:t>
            </a:r>
            <a:r>
              <a:rPr lang="en-US" dirty="0"/>
              <a:t> – how difficult is it to access data? Is the project costly? How much time will it take? </a:t>
            </a:r>
          </a:p>
          <a:p>
            <a:r>
              <a:rPr lang="en-US" b="1" dirty="0">
                <a:solidFill>
                  <a:srgbClr val="7030A0"/>
                </a:solidFill>
              </a:rPr>
              <a:t>Value free </a:t>
            </a:r>
            <a:r>
              <a:rPr lang="en-US" dirty="0"/>
              <a:t>– is this project objective and bias-free? </a:t>
            </a:r>
          </a:p>
          <a:p>
            <a:endParaRPr lang="en-US" dirty="0"/>
          </a:p>
          <a:p>
            <a:endParaRPr lang="en-US" dirty="0"/>
          </a:p>
        </p:txBody>
      </p:sp>
      <p:sp>
        <p:nvSpPr>
          <p:cNvPr id="4" name="Slide Number Placeholder 3"/>
          <p:cNvSpPr>
            <a:spLocks noGrp="1"/>
          </p:cNvSpPr>
          <p:nvPr>
            <p:ph type="sldNum" sz="quarter" idx="12"/>
          </p:nvPr>
        </p:nvSpPr>
        <p:spPr/>
        <p:txBody>
          <a:bodyPr/>
          <a:lstStyle/>
          <a:p>
            <a:fld id="{8EC3B8B8-D441-40BE-8DAA-303FB790781A}" type="slidenum">
              <a:rPr lang="en-US" smtClean="0"/>
              <a:pPr/>
              <a:t>81</a:t>
            </a:fld>
            <a:endParaRPr lang="en-US" dirty="0"/>
          </a:p>
        </p:txBody>
      </p:sp>
    </p:spTree>
    <p:extLst>
      <p:ext uri="{BB962C8B-B14F-4D97-AF65-F5344CB8AC3E}">
        <p14:creationId xmlns:p14="http://schemas.microsoft.com/office/powerpoint/2010/main" val="20263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C5A3-91AC-4003-A6ED-9B4F0C71E309}"/>
              </a:ext>
            </a:extLst>
          </p:cNvPr>
          <p:cNvSpPr>
            <a:spLocks noGrp="1"/>
          </p:cNvSpPr>
          <p:nvPr>
            <p:ph type="title"/>
          </p:nvPr>
        </p:nvSpPr>
        <p:spPr/>
        <p:txBody>
          <a:bodyPr/>
          <a:lstStyle/>
          <a:p>
            <a:r>
              <a:rPr lang="en-US" dirty="0"/>
              <a:t>External Validity</a:t>
            </a:r>
          </a:p>
        </p:txBody>
      </p:sp>
      <p:sp>
        <p:nvSpPr>
          <p:cNvPr id="3" name="Content Placeholder 2">
            <a:extLst>
              <a:ext uri="{FF2B5EF4-FFF2-40B4-BE49-F238E27FC236}">
                <a16:creationId xmlns:a16="http://schemas.microsoft.com/office/drawing/2014/main" id="{6482CFD6-38AE-4652-82A4-FD8BEBB68FEF}"/>
              </a:ext>
            </a:extLst>
          </p:cNvPr>
          <p:cNvSpPr>
            <a:spLocks noGrp="1"/>
          </p:cNvSpPr>
          <p:nvPr>
            <p:ph idx="1"/>
          </p:nvPr>
        </p:nvSpPr>
        <p:spPr/>
        <p:txBody>
          <a:bodyPr>
            <a:normAutofit/>
          </a:bodyPr>
          <a:lstStyle/>
          <a:p>
            <a:r>
              <a:rPr lang="en-US" sz="2800" b="1" dirty="0"/>
              <a:t>External validity</a:t>
            </a:r>
            <a:r>
              <a:rPr lang="en-US" sz="2800" dirty="0"/>
              <a:t>: the degree to which the results of the study can be generalized</a:t>
            </a:r>
          </a:p>
          <a:p>
            <a:pPr lvl="1"/>
            <a:r>
              <a:rPr lang="es-ES" sz="2400" dirty="0"/>
              <a:t>Are </a:t>
            </a:r>
            <a:r>
              <a:rPr lang="es-ES" sz="2400" dirty="0" err="1"/>
              <a:t>the</a:t>
            </a:r>
            <a:r>
              <a:rPr lang="es-ES" sz="2400" dirty="0"/>
              <a:t> </a:t>
            </a:r>
            <a:r>
              <a:rPr lang="es-ES" sz="2400" dirty="0" err="1"/>
              <a:t>results</a:t>
            </a:r>
            <a:r>
              <a:rPr lang="es-ES" sz="2400" dirty="0"/>
              <a:t> </a:t>
            </a:r>
            <a:r>
              <a:rPr lang="es-ES" sz="2400" dirty="0" err="1"/>
              <a:t>applicable</a:t>
            </a:r>
            <a:r>
              <a:rPr lang="es-ES" sz="2400" dirty="0"/>
              <a:t> to </a:t>
            </a:r>
            <a:r>
              <a:rPr lang="es-ES" sz="2400" dirty="0" err="1"/>
              <a:t>other</a:t>
            </a:r>
            <a:r>
              <a:rPr lang="es-ES" sz="2400" dirty="0"/>
              <a:t> </a:t>
            </a:r>
            <a:r>
              <a:rPr lang="es-ES" sz="2400" dirty="0" err="1"/>
              <a:t>populations</a:t>
            </a:r>
            <a:r>
              <a:rPr lang="es-ES" sz="2400" dirty="0"/>
              <a:t>? </a:t>
            </a:r>
            <a:endParaRPr lang="en-US" sz="2400" dirty="0"/>
          </a:p>
        </p:txBody>
      </p:sp>
      <p:sp>
        <p:nvSpPr>
          <p:cNvPr id="4" name="Slide Number Placeholder 3"/>
          <p:cNvSpPr>
            <a:spLocks noGrp="1"/>
          </p:cNvSpPr>
          <p:nvPr>
            <p:ph type="sldNum" sz="quarter" idx="12"/>
          </p:nvPr>
        </p:nvSpPr>
        <p:spPr/>
        <p:txBody>
          <a:bodyPr/>
          <a:lstStyle/>
          <a:p>
            <a:r>
              <a:rPr lang="en-US"/>
              <a:t>23</a:t>
            </a:r>
            <a:endParaRPr lang="en-US" dirty="0"/>
          </a:p>
        </p:txBody>
      </p:sp>
    </p:spTree>
    <p:extLst>
      <p:ext uri="{BB962C8B-B14F-4D97-AF65-F5344CB8AC3E}">
        <p14:creationId xmlns:p14="http://schemas.microsoft.com/office/powerpoint/2010/main" val="38920005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287E-23CF-4813-A6FF-7A91F5025FB3}"/>
              </a:ext>
            </a:extLst>
          </p:cNvPr>
          <p:cNvSpPr>
            <a:spLocks noGrp="1"/>
          </p:cNvSpPr>
          <p:nvPr>
            <p:ph type="title"/>
          </p:nvPr>
        </p:nvSpPr>
        <p:spPr/>
        <p:txBody>
          <a:bodyPr>
            <a:normAutofit fontScale="90000"/>
          </a:bodyPr>
          <a:lstStyle/>
          <a:p>
            <a:r>
              <a:rPr lang="en-US"/>
              <a:t>Reliability and Validity in Qualitative Research </a:t>
            </a:r>
            <a:endParaRPr lang="en-US" dirty="0"/>
          </a:p>
        </p:txBody>
      </p:sp>
      <p:sp>
        <p:nvSpPr>
          <p:cNvPr id="3" name="Content Placeholder 2">
            <a:extLst>
              <a:ext uri="{FF2B5EF4-FFF2-40B4-BE49-F238E27FC236}">
                <a16:creationId xmlns:a16="http://schemas.microsoft.com/office/drawing/2014/main" id="{1AB564DC-4EBA-4CAC-BEAB-CD6E34CF22C8}"/>
              </a:ext>
            </a:extLst>
          </p:cNvPr>
          <p:cNvSpPr>
            <a:spLocks noGrp="1"/>
          </p:cNvSpPr>
          <p:nvPr>
            <p:ph idx="1"/>
          </p:nvPr>
        </p:nvSpPr>
        <p:spPr/>
        <p:txBody>
          <a:bodyPr>
            <a:normAutofit fontScale="85000" lnSpcReduction="10000"/>
          </a:bodyPr>
          <a:lstStyle/>
          <a:p>
            <a:r>
              <a:rPr lang="en-US" dirty="0"/>
              <a:t>The terms </a:t>
            </a:r>
            <a:r>
              <a:rPr lang="en-US" i="1" dirty="0"/>
              <a:t>reliability</a:t>
            </a:r>
            <a:r>
              <a:rPr lang="en-US" dirty="0"/>
              <a:t> and </a:t>
            </a:r>
            <a:r>
              <a:rPr lang="en-US" i="1" dirty="0"/>
              <a:t>validity</a:t>
            </a:r>
            <a:r>
              <a:rPr lang="en-US" dirty="0"/>
              <a:t> are more common in quantitative than qualitative research. </a:t>
            </a:r>
          </a:p>
          <a:p>
            <a:r>
              <a:rPr lang="en-US" dirty="0"/>
              <a:t>Qualitative research is more fluid, and researchers adjust their methods and approach throughout the research process. </a:t>
            </a:r>
          </a:p>
          <a:p>
            <a:r>
              <a:rPr lang="en-US" dirty="0"/>
              <a:t>Qualitative research may instead be best assessed in terms of credibility and dependability.</a:t>
            </a:r>
          </a:p>
          <a:p>
            <a:r>
              <a:rPr lang="en-US" b="1" i="1" dirty="0">
                <a:solidFill>
                  <a:schemeClr val="accent2"/>
                </a:solidFill>
              </a:rPr>
              <a:t>Credibility</a:t>
            </a:r>
            <a:r>
              <a:rPr lang="en-US" dirty="0"/>
              <a:t>: Do the respondents agree with how the researcher is presenting and interpreting their words?</a:t>
            </a:r>
          </a:p>
          <a:p>
            <a:r>
              <a:rPr lang="en-US" b="1" i="1" dirty="0">
                <a:solidFill>
                  <a:schemeClr val="accent4"/>
                </a:solidFill>
              </a:rPr>
              <a:t>Dependability</a:t>
            </a:r>
            <a:r>
              <a:rPr lang="en-US" dirty="0"/>
              <a:t>: Are the findings consistent? Would the findings be the same in different circumstances or contexts? </a:t>
            </a:r>
          </a:p>
          <a:p>
            <a:endParaRPr lang="en-US" dirty="0"/>
          </a:p>
        </p:txBody>
      </p:sp>
      <p:sp>
        <p:nvSpPr>
          <p:cNvPr id="4" name="Slide Number Placeholder 3"/>
          <p:cNvSpPr>
            <a:spLocks noGrp="1"/>
          </p:cNvSpPr>
          <p:nvPr>
            <p:ph type="sldNum" sz="quarter" idx="12"/>
          </p:nvPr>
        </p:nvSpPr>
        <p:spPr/>
        <p:txBody>
          <a:bodyPr/>
          <a:lstStyle/>
          <a:p>
            <a:r>
              <a:rPr lang="en-US"/>
              <a:t>10</a:t>
            </a:r>
            <a:endParaRPr lang="en-US" dirty="0"/>
          </a:p>
        </p:txBody>
      </p:sp>
    </p:spTree>
    <p:extLst>
      <p:ext uri="{BB962C8B-B14F-4D97-AF65-F5344CB8AC3E}">
        <p14:creationId xmlns:p14="http://schemas.microsoft.com/office/powerpoint/2010/main" val="36829735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Research</a:t>
            </a:r>
            <a:r>
              <a:rPr lang="es-ES" dirty="0"/>
              <a:t> </a:t>
            </a:r>
            <a:r>
              <a:rPr lang="es-ES" dirty="0" err="1"/>
              <a:t>Ethics</a:t>
            </a:r>
            <a:r>
              <a:rPr lang="es-ES" dirty="0"/>
              <a:t> </a:t>
            </a:r>
            <a:endParaRPr lang="en-US" dirty="0"/>
          </a:p>
        </p:txBody>
      </p:sp>
      <p:sp>
        <p:nvSpPr>
          <p:cNvPr id="3" name="Marcador de texto 2"/>
          <p:cNvSpPr>
            <a:spLocks noGrp="1"/>
          </p:cNvSpPr>
          <p:nvPr>
            <p:ph type="body" idx="1"/>
          </p:nvPr>
        </p:nvSpPr>
        <p:spPr/>
        <p:txBody>
          <a:bodyPr/>
          <a:lstStyle/>
          <a:p>
            <a:r>
              <a:rPr lang="es-ES" dirty="0" err="1"/>
              <a:t>Principles</a:t>
            </a:r>
            <a:r>
              <a:rPr lang="es-ES" dirty="0"/>
              <a:t> of </a:t>
            </a:r>
            <a:r>
              <a:rPr lang="es-ES" dirty="0" err="1"/>
              <a:t>Ethical</a:t>
            </a:r>
            <a:r>
              <a:rPr lang="es-ES" dirty="0"/>
              <a:t> </a:t>
            </a:r>
            <a:r>
              <a:rPr lang="es-ES" dirty="0" err="1"/>
              <a:t>Research</a:t>
            </a:r>
            <a:r>
              <a:rPr lang="es-ES" dirty="0"/>
              <a:t> </a:t>
            </a:r>
            <a:endParaRPr lang="en-US" dirty="0"/>
          </a:p>
        </p:txBody>
      </p:sp>
    </p:spTree>
    <p:extLst>
      <p:ext uri="{BB962C8B-B14F-4D97-AF65-F5344CB8AC3E}">
        <p14:creationId xmlns:p14="http://schemas.microsoft.com/office/powerpoint/2010/main" val="42509123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What</a:t>
            </a:r>
            <a:r>
              <a:rPr lang="es-ES" dirty="0"/>
              <a:t> are </a:t>
            </a:r>
            <a:r>
              <a:rPr lang="es-ES" dirty="0" err="1"/>
              <a:t>research</a:t>
            </a:r>
            <a:r>
              <a:rPr lang="es-ES" dirty="0"/>
              <a:t> </a:t>
            </a:r>
            <a:r>
              <a:rPr lang="es-ES" dirty="0" err="1"/>
              <a:t>ethics</a:t>
            </a:r>
            <a:r>
              <a:rPr lang="es-ES" dirty="0"/>
              <a:t>? </a:t>
            </a:r>
            <a:endParaRPr lang="en-US" dirty="0"/>
          </a:p>
        </p:txBody>
      </p:sp>
      <p:sp>
        <p:nvSpPr>
          <p:cNvPr id="3" name="Marcador de contenido 2"/>
          <p:cNvSpPr>
            <a:spLocks noGrp="1"/>
          </p:cNvSpPr>
          <p:nvPr>
            <p:ph idx="1"/>
          </p:nvPr>
        </p:nvSpPr>
        <p:spPr/>
        <p:txBody>
          <a:bodyPr/>
          <a:lstStyle/>
          <a:p>
            <a:r>
              <a:rPr lang="en-US" altLang="es-ES" dirty="0">
                <a:solidFill>
                  <a:schemeClr val="tx2"/>
                </a:solidFill>
              </a:rPr>
              <a:t>Ethics are the </a:t>
            </a:r>
            <a:r>
              <a:rPr lang="en-US" altLang="es-ES" b="1" dirty="0">
                <a:solidFill>
                  <a:schemeClr val="accent4"/>
                </a:solidFill>
              </a:rPr>
              <a:t>moral system </a:t>
            </a:r>
            <a:r>
              <a:rPr lang="en-US" altLang="es-ES" dirty="0">
                <a:solidFill>
                  <a:schemeClr val="tx2"/>
                </a:solidFill>
              </a:rPr>
              <a:t>that determines whether actions are right or wrong</a:t>
            </a:r>
            <a:r>
              <a:rPr lang="en-US" altLang="es-ES" dirty="0">
                <a:solidFill>
                  <a:schemeClr val="bg1"/>
                </a:solidFill>
              </a:rPr>
              <a:t>.</a:t>
            </a:r>
          </a:p>
          <a:p>
            <a:r>
              <a:rPr lang="en-US" altLang="es-ES" dirty="0">
                <a:solidFill>
                  <a:schemeClr val="tx2"/>
                </a:solidFill>
              </a:rPr>
              <a:t>Whenever research involves human subjects, researchers must always question whether or not the research is ethical.</a:t>
            </a:r>
          </a:p>
          <a:p>
            <a:r>
              <a:rPr lang="en-US" altLang="es-ES" dirty="0">
                <a:solidFill>
                  <a:schemeClr val="tx2"/>
                </a:solidFill>
              </a:rPr>
              <a:t>Instances of unethical research occur when the researcher fails to consider all of the ways that the human subjects can be </a:t>
            </a:r>
            <a:r>
              <a:rPr lang="en-US" altLang="es-ES" b="1" dirty="0">
                <a:solidFill>
                  <a:schemeClr val="accent2"/>
                </a:solidFill>
              </a:rPr>
              <a:t>harmed</a:t>
            </a:r>
            <a:r>
              <a:rPr lang="en-US" altLang="es-ES" dirty="0">
                <a:solidFill>
                  <a:schemeClr val="tx2"/>
                </a:solidFill>
              </a:rPr>
              <a:t>.</a:t>
            </a:r>
          </a:p>
          <a:p>
            <a:endParaRPr lang="en-US" dirty="0"/>
          </a:p>
        </p:txBody>
      </p:sp>
    </p:spTree>
    <p:extLst>
      <p:ext uri="{BB962C8B-B14F-4D97-AF65-F5344CB8AC3E}">
        <p14:creationId xmlns:p14="http://schemas.microsoft.com/office/powerpoint/2010/main" val="32160380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What</a:t>
            </a:r>
            <a:r>
              <a:rPr lang="es-ES" dirty="0"/>
              <a:t> </a:t>
            </a:r>
            <a:r>
              <a:rPr lang="es-ES" dirty="0" err="1"/>
              <a:t>is</a:t>
            </a:r>
            <a:r>
              <a:rPr lang="es-ES" dirty="0"/>
              <a:t> </a:t>
            </a:r>
            <a:r>
              <a:rPr lang="es-ES" dirty="0" err="1"/>
              <a:t>considered</a:t>
            </a:r>
            <a:r>
              <a:rPr lang="es-ES" dirty="0"/>
              <a:t> </a:t>
            </a:r>
            <a:r>
              <a:rPr lang="es-ES" dirty="0" err="1"/>
              <a:t>harm</a:t>
            </a:r>
            <a:r>
              <a:rPr lang="es-ES" dirty="0"/>
              <a:t>? </a:t>
            </a:r>
            <a:endParaRPr lang="en-US" dirty="0"/>
          </a:p>
        </p:txBody>
      </p:sp>
      <p:sp>
        <p:nvSpPr>
          <p:cNvPr id="3" name="Marcador de contenido 2"/>
          <p:cNvSpPr>
            <a:spLocks noGrp="1"/>
          </p:cNvSpPr>
          <p:nvPr>
            <p:ph idx="1"/>
          </p:nvPr>
        </p:nvSpPr>
        <p:spPr/>
        <p:txBody>
          <a:bodyPr/>
          <a:lstStyle/>
          <a:p>
            <a:r>
              <a:rPr lang="en-US" altLang="es-ES" dirty="0">
                <a:solidFill>
                  <a:schemeClr val="tx2"/>
                </a:solidFill>
              </a:rPr>
              <a:t>Physical harm</a:t>
            </a:r>
          </a:p>
          <a:p>
            <a:r>
              <a:rPr lang="es-ES" altLang="es-ES" dirty="0" err="1">
                <a:solidFill>
                  <a:schemeClr val="tx2"/>
                </a:solidFill>
              </a:rPr>
              <a:t>Damaging</a:t>
            </a:r>
            <a:r>
              <a:rPr lang="es-ES" altLang="es-ES" dirty="0">
                <a:solidFill>
                  <a:schemeClr val="tx2"/>
                </a:solidFill>
              </a:rPr>
              <a:t> </a:t>
            </a:r>
            <a:r>
              <a:rPr lang="es-ES" altLang="es-ES" dirty="0" err="1">
                <a:solidFill>
                  <a:schemeClr val="tx2"/>
                </a:solidFill>
              </a:rPr>
              <a:t>self</a:t>
            </a:r>
            <a:r>
              <a:rPr lang="es-ES" altLang="es-ES" dirty="0">
                <a:solidFill>
                  <a:schemeClr val="tx2"/>
                </a:solidFill>
              </a:rPr>
              <a:t> </a:t>
            </a:r>
            <a:r>
              <a:rPr lang="es-ES" altLang="es-ES" dirty="0" err="1">
                <a:solidFill>
                  <a:schemeClr val="tx2"/>
                </a:solidFill>
              </a:rPr>
              <a:t>esteem</a:t>
            </a:r>
            <a:r>
              <a:rPr lang="es-ES" altLang="es-ES" dirty="0">
                <a:solidFill>
                  <a:schemeClr val="tx2"/>
                </a:solidFill>
              </a:rPr>
              <a:t> </a:t>
            </a:r>
            <a:r>
              <a:rPr lang="es-ES" altLang="es-ES" dirty="0" err="1">
                <a:solidFill>
                  <a:schemeClr val="tx2"/>
                </a:solidFill>
              </a:rPr>
              <a:t>or</a:t>
            </a:r>
            <a:r>
              <a:rPr lang="es-ES" altLang="es-ES" dirty="0">
                <a:solidFill>
                  <a:schemeClr val="tx2"/>
                </a:solidFill>
              </a:rPr>
              <a:t> </a:t>
            </a:r>
            <a:r>
              <a:rPr lang="es-ES" altLang="es-ES" dirty="0" err="1">
                <a:solidFill>
                  <a:schemeClr val="tx2"/>
                </a:solidFill>
              </a:rPr>
              <a:t>development</a:t>
            </a:r>
            <a:endParaRPr lang="es-ES" altLang="es-ES" dirty="0">
              <a:solidFill>
                <a:schemeClr val="tx2"/>
              </a:solidFill>
            </a:endParaRPr>
          </a:p>
          <a:p>
            <a:r>
              <a:rPr lang="es-ES" altLang="es-ES" dirty="0" err="1">
                <a:solidFill>
                  <a:schemeClr val="tx2"/>
                </a:solidFill>
              </a:rPr>
              <a:t>Causing</a:t>
            </a:r>
            <a:r>
              <a:rPr lang="es-ES" altLang="es-ES" dirty="0">
                <a:solidFill>
                  <a:schemeClr val="tx2"/>
                </a:solidFill>
              </a:rPr>
              <a:t> stress</a:t>
            </a:r>
          </a:p>
          <a:p>
            <a:r>
              <a:rPr lang="es-ES" altLang="es-ES" dirty="0" err="1">
                <a:solidFill>
                  <a:schemeClr val="tx2"/>
                </a:solidFill>
              </a:rPr>
              <a:t>Hurting</a:t>
            </a:r>
            <a:r>
              <a:rPr lang="es-ES" altLang="es-ES" dirty="0">
                <a:solidFill>
                  <a:schemeClr val="tx2"/>
                </a:solidFill>
              </a:rPr>
              <a:t> </a:t>
            </a:r>
            <a:r>
              <a:rPr lang="es-ES" altLang="es-ES" dirty="0" err="1">
                <a:solidFill>
                  <a:schemeClr val="tx2"/>
                </a:solidFill>
              </a:rPr>
              <a:t>career</a:t>
            </a:r>
            <a:r>
              <a:rPr lang="es-ES" altLang="es-ES" dirty="0">
                <a:solidFill>
                  <a:schemeClr val="tx2"/>
                </a:solidFill>
              </a:rPr>
              <a:t> </a:t>
            </a:r>
            <a:r>
              <a:rPr lang="es-ES" altLang="es-ES" dirty="0" err="1">
                <a:solidFill>
                  <a:schemeClr val="tx2"/>
                </a:solidFill>
              </a:rPr>
              <a:t>prospects</a:t>
            </a:r>
            <a:r>
              <a:rPr lang="es-ES" altLang="es-ES" dirty="0">
                <a:solidFill>
                  <a:schemeClr val="tx2"/>
                </a:solidFill>
              </a:rPr>
              <a:t> </a:t>
            </a:r>
            <a:r>
              <a:rPr lang="es-ES" altLang="es-ES" dirty="0" err="1">
                <a:solidFill>
                  <a:schemeClr val="tx2"/>
                </a:solidFill>
              </a:rPr>
              <a:t>or</a:t>
            </a:r>
            <a:r>
              <a:rPr lang="es-ES" altLang="es-ES" dirty="0">
                <a:solidFill>
                  <a:schemeClr val="tx2"/>
                </a:solidFill>
              </a:rPr>
              <a:t> </a:t>
            </a:r>
            <a:r>
              <a:rPr lang="es-ES" altLang="es-ES" dirty="0" err="1">
                <a:solidFill>
                  <a:schemeClr val="tx2"/>
                </a:solidFill>
              </a:rPr>
              <a:t>employment</a:t>
            </a:r>
            <a:r>
              <a:rPr lang="es-ES" altLang="es-ES" dirty="0">
                <a:solidFill>
                  <a:schemeClr val="tx2"/>
                </a:solidFill>
              </a:rPr>
              <a:t> </a:t>
            </a:r>
            <a:r>
              <a:rPr lang="es-ES" altLang="es-ES" dirty="0" err="1">
                <a:solidFill>
                  <a:schemeClr val="tx2"/>
                </a:solidFill>
              </a:rPr>
              <a:t>opportunities</a:t>
            </a:r>
            <a:endParaRPr lang="es-ES" altLang="es-ES" dirty="0">
              <a:solidFill>
                <a:schemeClr val="tx2"/>
              </a:solidFill>
            </a:endParaRPr>
          </a:p>
          <a:p>
            <a:r>
              <a:rPr lang="es-ES" altLang="es-ES" dirty="0" err="1">
                <a:solidFill>
                  <a:schemeClr val="tx2"/>
                </a:solidFill>
              </a:rPr>
              <a:t>Breaking</a:t>
            </a:r>
            <a:r>
              <a:rPr lang="es-ES" altLang="es-ES" dirty="0">
                <a:solidFill>
                  <a:schemeClr val="tx2"/>
                </a:solidFill>
              </a:rPr>
              <a:t> </a:t>
            </a:r>
            <a:r>
              <a:rPr lang="es-ES" altLang="es-ES" dirty="0" err="1">
                <a:solidFill>
                  <a:schemeClr val="tx2"/>
                </a:solidFill>
              </a:rPr>
              <a:t>confidentiality</a:t>
            </a:r>
            <a:r>
              <a:rPr lang="es-ES" altLang="es-ES" dirty="0">
                <a:solidFill>
                  <a:schemeClr val="tx2"/>
                </a:solidFill>
              </a:rPr>
              <a:t> </a:t>
            </a:r>
          </a:p>
          <a:p>
            <a:r>
              <a:rPr lang="es-ES" altLang="es-ES" dirty="0" err="1">
                <a:solidFill>
                  <a:schemeClr val="tx2"/>
                </a:solidFill>
              </a:rPr>
              <a:t>Revealing</a:t>
            </a:r>
            <a:r>
              <a:rPr lang="es-ES" altLang="es-ES" dirty="0">
                <a:solidFill>
                  <a:schemeClr val="tx2"/>
                </a:solidFill>
              </a:rPr>
              <a:t> </a:t>
            </a:r>
            <a:r>
              <a:rPr lang="es-ES" altLang="es-ES" dirty="0" err="1">
                <a:solidFill>
                  <a:schemeClr val="tx2"/>
                </a:solidFill>
              </a:rPr>
              <a:t>someone’s</a:t>
            </a:r>
            <a:r>
              <a:rPr lang="es-ES" altLang="es-ES" dirty="0">
                <a:solidFill>
                  <a:schemeClr val="tx2"/>
                </a:solidFill>
              </a:rPr>
              <a:t> </a:t>
            </a:r>
            <a:r>
              <a:rPr lang="es-ES" altLang="es-ES" dirty="0" err="1">
                <a:solidFill>
                  <a:schemeClr val="tx2"/>
                </a:solidFill>
              </a:rPr>
              <a:t>identity</a:t>
            </a:r>
            <a:r>
              <a:rPr lang="es-ES" altLang="es-ES" dirty="0">
                <a:solidFill>
                  <a:schemeClr val="tx2"/>
                </a:solidFill>
              </a:rPr>
              <a:t> </a:t>
            </a:r>
            <a:endParaRPr lang="en-US" altLang="es-ES" dirty="0">
              <a:solidFill>
                <a:schemeClr val="tx2"/>
              </a:solidFill>
            </a:endParaRPr>
          </a:p>
          <a:p>
            <a:endParaRPr lang="en-US" dirty="0"/>
          </a:p>
        </p:txBody>
      </p:sp>
    </p:spTree>
    <p:extLst>
      <p:ext uri="{BB962C8B-B14F-4D97-AF65-F5344CB8AC3E}">
        <p14:creationId xmlns:p14="http://schemas.microsoft.com/office/powerpoint/2010/main" val="29338065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4 </a:t>
            </a:r>
            <a:r>
              <a:rPr lang="es-ES" dirty="0" err="1"/>
              <a:t>Keys</a:t>
            </a:r>
            <a:r>
              <a:rPr lang="es-ES" dirty="0"/>
              <a:t> to </a:t>
            </a:r>
            <a:r>
              <a:rPr lang="es-ES" dirty="0" err="1"/>
              <a:t>Conducting</a:t>
            </a:r>
            <a:r>
              <a:rPr lang="es-ES" dirty="0"/>
              <a:t> </a:t>
            </a:r>
            <a:r>
              <a:rPr lang="es-ES" dirty="0" err="1"/>
              <a:t>Ethical</a:t>
            </a:r>
            <a:r>
              <a:rPr lang="es-ES" dirty="0"/>
              <a:t> </a:t>
            </a:r>
            <a:r>
              <a:rPr lang="es-ES" dirty="0" err="1"/>
              <a:t>Research</a:t>
            </a:r>
            <a:endParaRPr lang="en-US" dirty="0"/>
          </a:p>
        </p:txBody>
      </p:sp>
      <p:sp>
        <p:nvSpPr>
          <p:cNvPr id="3" name="Marcador de contenido 2"/>
          <p:cNvSpPr>
            <a:spLocks noGrp="1"/>
          </p:cNvSpPr>
          <p:nvPr>
            <p:ph idx="1"/>
          </p:nvPr>
        </p:nvSpPr>
        <p:spPr/>
        <p:txBody>
          <a:bodyPr/>
          <a:lstStyle/>
          <a:p>
            <a:r>
              <a:rPr lang="en-GB" altLang="en-US" b="1" dirty="0">
                <a:solidFill>
                  <a:schemeClr val="tx1"/>
                </a:solidFill>
              </a:rPr>
              <a:t>1.</a:t>
            </a:r>
            <a:r>
              <a:rPr lang="en-GB" altLang="en-US" b="1" dirty="0">
                <a:solidFill>
                  <a:srgbClr val="C00000"/>
                </a:solidFill>
              </a:rPr>
              <a:t> No harm </a:t>
            </a:r>
            <a:r>
              <a:rPr lang="en-GB" altLang="en-US" b="1" dirty="0">
                <a:solidFill>
                  <a:srgbClr val="000000"/>
                </a:solidFill>
              </a:rPr>
              <a:t>should come to research participants</a:t>
            </a:r>
          </a:p>
          <a:p>
            <a:r>
              <a:rPr lang="en-GB" altLang="en-US" b="1" dirty="0">
                <a:solidFill>
                  <a:srgbClr val="000000"/>
                </a:solidFill>
              </a:rPr>
              <a:t>2. They should agree to participate and know what the research is about (</a:t>
            </a:r>
            <a:r>
              <a:rPr lang="en-GB" altLang="en-US" b="1" dirty="0">
                <a:solidFill>
                  <a:srgbClr val="59AB33"/>
                </a:solidFill>
              </a:rPr>
              <a:t>informed consent</a:t>
            </a:r>
            <a:r>
              <a:rPr lang="en-GB" altLang="en-US" b="1" dirty="0">
                <a:solidFill>
                  <a:srgbClr val="000000"/>
                </a:solidFill>
              </a:rPr>
              <a:t>)</a:t>
            </a:r>
          </a:p>
          <a:p>
            <a:r>
              <a:rPr lang="en-GB" altLang="en-US" b="1" dirty="0">
                <a:solidFill>
                  <a:srgbClr val="000000"/>
                </a:solidFill>
              </a:rPr>
              <a:t>3. Their </a:t>
            </a:r>
            <a:r>
              <a:rPr lang="en-GB" altLang="en-US" b="1" dirty="0">
                <a:solidFill>
                  <a:schemeClr val="accent3"/>
                </a:solidFill>
              </a:rPr>
              <a:t>privacy</a:t>
            </a:r>
            <a:r>
              <a:rPr lang="en-GB" altLang="en-US" b="1" dirty="0">
                <a:solidFill>
                  <a:srgbClr val="000000"/>
                </a:solidFill>
              </a:rPr>
              <a:t> should not be invaded</a:t>
            </a:r>
          </a:p>
          <a:p>
            <a:r>
              <a:rPr lang="en-GB" altLang="en-US" b="1" dirty="0">
                <a:solidFill>
                  <a:srgbClr val="000000"/>
                </a:solidFill>
              </a:rPr>
              <a:t>4. They should not be lied to or cheated (</a:t>
            </a:r>
            <a:r>
              <a:rPr lang="en-GB" altLang="en-US" b="1" dirty="0">
                <a:solidFill>
                  <a:schemeClr val="accent5"/>
                </a:solidFill>
              </a:rPr>
              <a:t>deception</a:t>
            </a:r>
            <a:r>
              <a:rPr lang="en-GB" altLang="en-US" b="1" dirty="0">
                <a:solidFill>
                  <a:srgbClr val="000000"/>
                </a:solidFill>
              </a:rPr>
              <a:t>)</a:t>
            </a:r>
          </a:p>
          <a:p>
            <a:endParaRPr lang="en-US" dirty="0"/>
          </a:p>
        </p:txBody>
      </p:sp>
    </p:spTree>
    <p:extLst>
      <p:ext uri="{BB962C8B-B14F-4D97-AF65-F5344CB8AC3E}">
        <p14:creationId xmlns:p14="http://schemas.microsoft.com/office/powerpoint/2010/main" val="302564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C1C9-A3AD-4410-B018-869688DC7666}"/>
              </a:ext>
            </a:extLst>
          </p:cNvPr>
          <p:cNvSpPr>
            <a:spLocks noGrp="1"/>
          </p:cNvSpPr>
          <p:nvPr>
            <p:ph type="title"/>
          </p:nvPr>
        </p:nvSpPr>
        <p:spPr/>
        <p:txBody>
          <a:bodyPr/>
          <a:lstStyle/>
          <a:p>
            <a:r>
              <a:rPr lang="en-US" dirty="0"/>
              <a:t>Survey Strength: Breadth</a:t>
            </a:r>
          </a:p>
        </p:txBody>
      </p:sp>
      <p:sp>
        <p:nvSpPr>
          <p:cNvPr id="3" name="Content Placeholder 2">
            <a:extLst>
              <a:ext uri="{FF2B5EF4-FFF2-40B4-BE49-F238E27FC236}">
                <a16:creationId xmlns:a16="http://schemas.microsoft.com/office/drawing/2014/main" id="{929642BA-FBC0-4917-BA87-991A37191486}"/>
              </a:ext>
            </a:extLst>
          </p:cNvPr>
          <p:cNvSpPr>
            <a:spLocks noGrp="1"/>
          </p:cNvSpPr>
          <p:nvPr>
            <p:ph idx="1"/>
          </p:nvPr>
        </p:nvSpPr>
        <p:spPr/>
        <p:txBody>
          <a:bodyPr/>
          <a:lstStyle/>
          <a:p>
            <a:r>
              <a:rPr lang="en-US" dirty="0"/>
              <a:t>Nearly all surveys contain basic demographic questions because social scientists are interested in documenting inequalities on the basis of race, age, sex, and other factors. </a:t>
            </a:r>
          </a:p>
          <a:p>
            <a:r>
              <a:rPr lang="en-US" dirty="0"/>
              <a:t>Beyond this, surveys can take the form of brief, </a:t>
            </a:r>
            <a:r>
              <a:rPr lang="en-US" b="1" dirty="0">
                <a:solidFill>
                  <a:schemeClr val="accent1"/>
                </a:solidFill>
              </a:rPr>
              <a:t>single-topic polls </a:t>
            </a:r>
            <a:r>
              <a:rPr lang="en-US" dirty="0"/>
              <a:t>(often used in market research to gather data about a new product) or larger </a:t>
            </a:r>
            <a:r>
              <a:rPr lang="en-US" b="1" dirty="0">
                <a:solidFill>
                  <a:schemeClr val="accent3"/>
                </a:solidFill>
              </a:rPr>
              <a:t>omnibus surveys</a:t>
            </a:r>
            <a:r>
              <a:rPr lang="en-US" dirty="0"/>
              <a:t>, which cover a wide range of topics and can be used by social scientists with diverse interests. </a:t>
            </a:r>
          </a:p>
        </p:txBody>
      </p:sp>
      <p:sp>
        <p:nvSpPr>
          <p:cNvPr id="4" name="Slide Number Placeholder 3"/>
          <p:cNvSpPr>
            <a:spLocks noGrp="1"/>
          </p:cNvSpPr>
          <p:nvPr>
            <p:ph type="sldNum" sz="quarter" idx="12"/>
          </p:nvPr>
        </p:nvSpPr>
        <p:spPr/>
        <p:txBody>
          <a:bodyPr/>
          <a:lstStyle/>
          <a:p>
            <a:fld id="{B35CEF3E-7540-464E-9BFD-4DB656D25118}" type="slidenum">
              <a:rPr lang="en-US" smtClean="0"/>
              <a:pPr/>
              <a:t>88</a:t>
            </a:fld>
            <a:endParaRPr lang="en-US" dirty="0"/>
          </a:p>
        </p:txBody>
      </p:sp>
    </p:spTree>
    <p:extLst>
      <p:ext uri="{BB962C8B-B14F-4D97-AF65-F5344CB8AC3E}">
        <p14:creationId xmlns:p14="http://schemas.microsoft.com/office/powerpoint/2010/main" val="31868994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85CC36-CA91-4C31-8398-38F2A86F8913}"/>
              </a:ext>
            </a:extLst>
          </p:cNvPr>
          <p:cNvSpPr>
            <a:spLocks noGrp="1"/>
          </p:cNvSpPr>
          <p:nvPr>
            <p:ph type="title"/>
          </p:nvPr>
        </p:nvSpPr>
        <p:spPr/>
        <p:txBody>
          <a:bodyPr>
            <a:normAutofit fontScale="90000"/>
          </a:bodyPr>
          <a:lstStyle/>
          <a:p>
            <a:r>
              <a:rPr lang="en-US" dirty="0"/>
              <a:t>Survey Strength: Comparisons across Groups and over Time</a:t>
            </a:r>
          </a:p>
        </p:txBody>
      </p:sp>
      <p:sp>
        <p:nvSpPr>
          <p:cNvPr id="3" name="Content Placeholder 2">
            <a:extLst>
              <a:ext uri="{FF2B5EF4-FFF2-40B4-BE49-F238E27FC236}">
                <a16:creationId xmlns:a16="http://schemas.microsoft.com/office/drawing/2014/main" id="{D86F1D8A-EE31-4024-BC7F-E841FA75E7C0}"/>
              </a:ext>
            </a:extLst>
          </p:cNvPr>
          <p:cNvSpPr>
            <a:spLocks noGrp="1"/>
          </p:cNvSpPr>
          <p:nvPr>
            <p:ph sz="half" idx="1"/>
          </p:nvPr>
        </p:nvSpPr>
        <p:spPr>
          <a:xfrm>
            <a:off x="1298447" y="2560320"/>
            <a:ext cx="9449065" cy="3310128"/>
          </a:xfrm>
        </p:spPr>
        <p:txBody>
          <a:bodyPr>
            <a:normAutofit/>
          </a:bodyPr>
          <a:lstStyle/>
          <a:p>
            <a:r>
              <a:rPr lang="en-US" dirty="0"/>
              <a:t>The </a:t>
            </a:r>
            <a:r>
              <a:rPr lang="en-US" b="1" dirty="0">
                <a:solidFill>
                  <a:schemeClr val="accent4"/>
                </a:solidFill>
              </a:rPr>
              <a:t>fixed-response categories </a:t>
            </a:r>
            <a:r>
              <a:rPr lang="en-US" dirty="0"/>
              <a:t>used in surveys make them ideal sources for measuring differences across groups and change over time.</a:t>
            </a:r>
          </a:p>
          <a:p>
            <a:endParaRPr lang="en-US" dirty="0"/>
          </a:p>
          <a:p>
            <a:r>
              <a:rPr lang="en-US" dirty="0"/>
              <a:t>If identically worded questions produce different responses in a population over time, researchers can be confident that a change took place at a population level.</a:t>
            </a:r>
          </a:p>
          <a:p>
            <a:endParaRPr lang="en-US" dirty="0"/>
          </a:p>
          <a:p>
            <a:endParaRPr lang="en-US" dirty="0"/>
          </a:p>
        </p:txBody>
      </p:sp>
      <p:sp>
        <p:nvSpPr>
          <p:cNvPr id="2" name="Slide Number Placeholder 1"/>
          <p:cNvSpPr>
            <a:spLocks noGrp="1"/>
          </p:cNvSpPr>
          <p:nvPr>
            <p:ph type="sldNum" sz="quarter" idx="12"/>
          </p:nvPr>
        </p:nvSpPr>
        <p:spPr/>
        <p:txBody>
          <a:bodyPr/>
          <a:lstStyle/>
          <a:p>
            <a:fld id="{B35CEF3E-7540-464E-9BFD-4DB656D25118}" type="slidenum">
              <a:rPr lang="en-US" smtClean="0"/>
              <a:pPr/>
              <a:t>89</a:t>
            </a:fld>
            <a:endParaRPr lang="en-US" dirty="0"/>
          </a:p>
        </p:txBody>
      </p:sp>
    </p:spTree>
    <p:extLst>
      <p:ext uri="{BB962C8B-B14F-4D97-AF65-F5344CB8AC3E}">
        <p14:creationId xmlns:p14="http://schemas.microsoft.com/office/powerpoint/2010/main" val="410828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9868-E66B-463A-8427-67BD69CB9015}"/>
              </a:ext>
            </a:extLst>
          </p:cNvPr>
          <p:cNvSpPr>
            <a:spLocks noGrp="1"/>
          </p:cNvSpPr>
          <p:nvPr>
            <p:ph type="title"/>
          </p:nvPr>
        </p:nvSpPr>
        <p:spPr/>
        <p:txBody>
          <a:bodyPr/>
          <a:lstStyle/>
          <a:p>
            <a:r>
              <a:rPr lang="en-US" dirty="0"/>
              <a:t>Quantitative v. Qualitative Research </a:t>
            </a:r>
          </a:p>
        </p:txBody>
      </p:sp>
      <p:sp>
        <p:nvSpPr>
          <p:cNvPr id="4" name="Slide Number Placeholder 3"/>
          <p:cNvSpPr>
            <a:spLocks noGrp="1"/>
          </p:cNvSpPr>
          <p:nvPr>
            <p:ph type="sldNum" sz="quarter" idx="12"/>
          </p:nvPr>
        </p:nvSpPr>
        <p:spPr/>
        <p:txBody>
          <a:bodyPr/>
          <a:lstStyle/>
          <a:p>
            <a:fld id="{8EC3B8B8-D441-40BE-8DAA-303FB790781A}" type="slidenum">
              <a:rPr lang="en-US" smtClean="0"/>
              <a:pPr/>
              <a:t>9</a:t>
            </a:fld>
            <a:endParaRPr lang="en-US" dirty="0"/>
          </a:p>
        </p:txBody>
      </p:sp>
      <p:sp>
        <p:nvSpPr>
          <p:cNvPr id="7" name="Rectángulo redondeado 6"/>
          <p:cNvSpPr/>
          <p:nvPr/>
        </p:nvSpPr>
        <p:spPr>
          <a:xfrm>
            <a:off x="1909012" y="2406316"/>
            <a:ext cx="8444889" cy="3842084"/>
          </a:xfrm>
          <a:prstGeom prst="roundRect">
            <a:avLst/>
          </a:prstGeom>
          <a:blipFill dpi="0" rotWithShape="1">
            <a:blip r:embed="rId3">
              <a:alphaModFix amt="2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ontent Placeholder 2">
            <a:extLst>
              <a:ext uri="{FF2B5EF4-FFF2-40B4-BE49-F238E27FC236}">
                <a16:creationId xmlns:a16="http://schemas.microsoft.com/office/drawing/2014/main" id="{29FD6A58-289D-40AD-B50D-C84969EE839A}"/>
              </a:ext>
            </a:extLst>
          </p:cNvPr>
          <p:cNvSpPr>
            <a:spLocks noGrp="1"/>
          </p:cNvSpPr>
          <p:nvPr>
            <p:ph sz="half" idx="1"/>
          </p:nvPr>
        </p:nvSpPr>
        <p:spPr>
          <a:xfrm>
            <a:off x="2350534" y="3297171"/>
            <a:ext cx="1652337" cy="2519948"/>
          </a:xfrm>
        </p:spPr>
        <p:txBody>
          <a:bodyPr>
            <a:noAutofit/>
          </a:bodyPr>
          <a:lstStyle/>
          <a:p>
            <a:pPr marL="0" indent="0">
              <a:buNone/>
            </a:pPr>
            <a:r>
              <a:rPr lang="en-US" altLang="es-ES" sz="2000" dirty="0">
                <a:solidFill>
                  <a:schemeClr val="tx1"/>
                </a:solidFill>
              </a:rPr>
              <a:t>Numbers</a:t>
            </a:r>
          </a:p>
          <a:p>
            <a:pPr marL="0" indent="0">
              <a:buNone/>
            </a:pPr>
            <a:r>
              <a:rPr lang="en-US" altLang="es-ES" sz="2000" dirty="0">
                <a:solidFill>
                  <a:schemeClr val="tx1"/>
                </a:solidFill>
              </a:rPr>
              <a:t>Point of view of researcher</a:t>
            </a:r>
          </a:p>
          <a:p>
            <a:pPr marL="0" indent="0">
              <a:buNone/>
            </a:pPr>
            <a:r>
              <a:rPr lang="en-US" altLang="es-ES" sz="2000" dirty="0">
                <a:solidFill>
                  <a:schemeClr val="tx1"/>
                </a:solidFill>
              </a:rPr>
              <a:t>Researcher distant</a:t>
            </a:r>
          </a:p>
          <a:p>
            <a:pPr marL="0" indent="0">
              <a:buNone/>
            </a:pPr>
            <a:r>
              <a:rPr lang="en-US" altLang="es-ES" sz="2000" dirty="0">
                <a:solidFill>
                  <a:schemeClr val="tx1"/>
                </a:solidFill>
              </a:rPr>
              <a:t>Theory testing</a:t>
            </a:r>
          </a:p>
          <a:p>
            <a:endParaRPr lang="en-US" sz="2000" dirty="0">
              <a:solidFill>
                <a:schemeClr val="tx1"/>
              </a:solidFill>
            </a:endParaRPr>
          </a:p>
        </p:txBody>
      </p:sp>
      <p:sp>
        <p:nvSpPr>
          <p:cNvPr id="9" name="Content Placeholder 2">
            <a:extLst>
              <a:ext uri="{FF2B5EF4-FFF2-40B4-BE49-F238E27FC236}">
                <a16:creationId xmlns:a16="http://schemas.microsoft.com/office/drawing/2014/main" id="{29FD6A58-289D-40AD-B50D-C84969EE839A}"/>
              </a:ext>
            </a:extLst>
          </p:cNvPr>
          <p:cNvSpPr>
            <a:spLocks noGrp="1"/>
          </p:cNvSpPr>
          <p:nvPr>
            <p:ph sz="half" idx="1"/>
          </p:nvPr>
        </p:nvSpPr>
        <p:spPr>
          <a:xfrm>
            <a:off x="4377490" y="3297171"/>
            <a:ext cx="1652337" cy="2519948"/>
          </a:xfrm>
        </p:spPr>
        <p:txBody>
          <a:bodyPr>
            <a:noAutofit/>
          </a:bodyPr>
          <a:lstStyle/>
          <a:p>
            <a:pPr marL="0" indent="0">
              <a:buNone/>
            </a:pPr>
            <a:r>
              <a:rPr lang="en-US" altLang="es-ES" sz="2000" dirty="0">
                <a:solidFill>
                  <a:schemeClr val="tx1"/>
                </a:solidFill>
              </a:rPr>
              <a:t>Structured</a:t>
            </a:r>
          </a:p>
          <a:p>
            <a:pPr marL="0" indent="0">
              <a:buNone/>
            </a:pPr>
            <a:r>
              <a:rPr lang="en-US" altLang="es-ES" sz="2000" dirty="0">
                <a:solidFill>
                  <a:schemeClr val="tx1"/>
                </a:solidFill>
              </a:rPr>
              <a:t>Generalization</a:t>
            </a:r>
          </a:p>
          <a:p>
            <a:pPr marL="0" indent="0">
              <a:buNone/>
            </a:pPr>
            <a:r>
              <a:rPr lang="en-US" altLang="es-ES" sz="2000" dirty="0">
                <a:solidFill>
                  <a:schemeClr val="tx1"/>
                </a:solidFill>
              </a:rPr>
              <a:t>Hard, reliable, data</a:t>
            </a:r>
          </a:p>
          <a:p>
            <a:pPr marL="0" indent="0">
              <a:buNone/>
            </a:pPr>
            <a:r>
              <a:rPr lang="en-US" altLang="es-ES" sz="2000" dirty="0">
                <a:solidFill>
                  <a:schemeClr val="tx1"/>
                </a:solidFill>
              </a:rPr>
              <a:t>Macro</a:t>
            </a:r>
          </a:p>
          <a:p>
            <a:pPr marL="0" indent="0">
              <a:buNone/>
            </a:pPr>
            <a:r>
              <a:rPr lang="es-ES" altLang="es-ES" sz="2000" dirty="0">
                <a:solidFill>
                  <a:schemeClr val="tx1"/>
                </a:solidFill>
              </a:rPr>
              <a:t>Causal </a:t>
            </a:r>
            <a:r>
              <a:rPr lang="es-ES" altLang="es-ES" sz="2000" dirty="0" err="1">
                <a:solidFill>
                  <a:schemeClr val="tx1"/>
                </a:solidFill>
              </a:rPr>
              <a:t>explanations</a:t>
            </a:r>
            <a:endParaRPr lang="en-US" altLang="es-ES" sz="2000" dirty="0">
              <a:solidFill>
                <a:schemeClr val="tx1"/>
              </a:solidFill>
            </a:endParaRPr>
          </a:p>
          <a:p>
            <a:pPr marL="0" indent="0">
              <a:buNone/>
            </a:pPr>
            <a:endParaRPr lang="en-US" sz="2000" dirty="0">
              <a:solidFill>
                <a:schemeClr val="tx1"/>
              </a:solidFill>
            </a:endParaRPr>
          </a:p>
        </p:txBody>
      </p:sp>
      <p:sp>
        <p:nvSpPr>
          <p:cNvPr id="11" name="Subtitle 2"/>
          <p:cNvSpPr txBox="1">
            <a:spLocks/>
          </p:cNvSpPr>
          <p:nvPr/>
        </p:nvSpPr>
        <p:spPr bwMode="auto">
          <a:xfrm>
            <a:off x="6213488" y="3297171"/>
            <a:ext cx="1790551" cy="250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160" tIns="81580" rIns="163160" bIns="81580">
            <a:spAutoFit/>
          </a:bodyPr>
          <a:lstStyle>
            <a:lvl1pPr defTabSz="1089025">
              <a:defRPr sz="3600">
                <a:solidFill>
                  <a:schemeClr val="tx1"/>
                </a:solidFill>
                <a:latin typeface="Calibri" panose="020F0502020204030204" pitchFamily="34" charset="0"/>
                <a:ea typeface="MS PGothic" panose="020B0600070205080204" pitchFamily="34" charset="-128"/>
              </a:defRPr>
            </a:lvl1pPr>
            <a:lvl2pPr marL="742950" indent="-285750" defTabSz="1089025">
              <a:defRPr sz="3600">
                <a:solidFill>
                  <a:schemeClr val="tx1"/>
                </a:solidFill>
                <a:latin typeface="Calibri" panose="020F0502020204030204" pitchFamily="34" charset="0"/>
                <a:ea typeface="MS PGothic" panose="020B0600070205080204" pitchFamily="34" charset="-128"/>
              </a:defRPr>
            </a:lvl2pPr>
            <a:lvl3pPr marL="1143000" indent="-228600" defTabSz="1089025">
              <a:defRPr sz="3600">
                <a:solidFill>
                  <a:schemeClr val="tx1"/>
                </a:solidFill>
                <a:latin typeface="Calibri" panose="020F0502020204030204" pitchFamily="34" charset="0"/>
                <a:ea typeface="MS PGothic" panose="020B0600070205080204" pitchFamily="34" charset="-128"/>
              </a:defRPr>
            </a:lvl3pPr>
            <a:lvl4pPr marL="1600200" indent="-228600" defTabSz="1089025">
              <a:defRPr sz="3600">
                <a:solidFill>
                  <a:schemeClr val="tx1"/>
                </a:solidFill>
                <a:latin typeface="Calibri" panose="020F0502020204030204" pitchFamily="34" charset="0"/>
                <a:ea typeface="MS PGothic" panose="020B0600070205080204" pitchFamily="34" charset="-128"/>
              </a:defRPr>
            </a:lvl4pPr>
            <a:lvl5pPr marL="2057400" indent="-228600" defTabSz="1089025">
              <a:defRPr sz="3600">
                <a:solidFill>
                  <a:schemeClr val="tx1"/>
                </a:solidFill>
                <a:latin typeface="Calibri" panose="020F0502020204030204" pitchFamily="34" charset="0"/>
                <a:ea typeface="MS PGothic" panose="020B0600070205080204" pitchFamily="34" charset="-128"/>
              </a:defRPr>
            </a:lvl5pPr>
            <a:lvl6pPr marL="2514600" indent="-228600" defTabSz="1089025"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2971800" indent="-228600" defTabSz="1089025"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3429000" indent="-228600" defTabSz="1089025"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3886200" indent="-228600" defTabSz="1089025"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s-ES" sz="2000" dirty="0">
                <a:latin typeface="+mn-lt"/>
              </a:rPr>
              <a:t>Words</a:t>
            </a:r>
          </a:p>
          <a:p>
            <a:pPr eaLnBrk="1" hangingPunct="1">
              <a:spcBef>
                <a:spcPct val="20000"/>
              </a:spcBef>
              <a:buFont typeface="Arial" panose="020B0604020202020204" pitchFamily="34" charset="0"/>
              <a:buNone/>
            </a:pPr>
            <a:r>
              <a:rPr lang="en-US" altLang="es-ES" sz="2000" dirty="0">
                <a:latin typeface="+mn-lt"/>
              </a:rPr>
              <a:t>Points of view of participants </a:t>
            </a:r>
          </a:p>
          <a:p>
            <a:pPr eaLnBrk="1" hangingPunct="1">
              <a:spcBef>
                <a:spcPct val="20000"/>
              </a:spcBef>
            </a:pPr>
            <a:r>
              <a:rPr lang="en-US" altLang="es-ES" sz="2000" dirty="0">
                <a:latin typeface="+mn-lt"/>
              </a:rPr>
              <a:t>Researcher close</a:t>
            </a:r>
          </a:p>
          <a:p>
            <a:pPr eaLnBrk="1" hangingPunct="1">
              <a:spcBef>
                <a:spcPct val="20000"/>
              </a:spcBef>
            </a:pPr>
            <a:r>
              <a:rPr lang="en-US" altLang="es-ES" sz="2000" dirty="0">
                <a:latin typeface="+mn-lt"/>
              </a:rPr>
              <a:t>Theory emergent</a:t>
            </a:r>
          </a:p>
        </p:txBody>
      </p:sp>
      <p:sp>
        <p:nvSpPr>
          <p:cNvPr id="12" name="Subtitle 2"/>
          <p:cNvSpPr txBox="1">
            <a:spLocks/>
          </p:cNvSpPr>
          <p:nvPr/>
        </p:nvSpPr>
        <p:spPr bwMode="auto">
          <a:xfrm>
            <a:off x="8397219" y="3297171"/>
            <a:ext cx="1870182" cy="256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160" tIns="81580" rIns="163160" bIns="81580">
            <a:spAutoFit/>
          </a:bodyPr>
          <a:lstStyle>
            <a:lvl1pPr defTabSz="1089025">
              <a:defRPr sz="3600">
                <a:solidFill>
                  <a:schemeClr val="tx1"/>
                </a:solidFill>
                <a:latin typeface="Calibri" panose="020F0502020204030204" pitchFamily="34" charset="0"/>
                <a:ea typeface="MS PGothic" panose="020B0600070205080204" pitchFamily="34" charset="-128"/>
              </a:defRPr>
            </a:lvl1pPr>
            <a:lvl2pPr marL="742950" indent="-285750" defTabSz="1089025">
              <a:defRPr sz="3600">
                <a:solidFill>
                  <a:schemeClr val="tx1"/>
                </a:solidFill>
                <a:latin typeface="Calibri" panose="020F0502020204030204" pitchFamily="34" charset="0"/>
                <a:ea typeface="MS PGothic" panose="020B0600070205080204" pitchFamily="34" charset="-128"/>
              </a:defRPr>
            </a:lvl2pPr>
            <a:lvl3pPr marL="1143000" indent="-228600" defTabSz="1089025">
              <a:defRPr sz="3600">
                <a:solidFill>
                  <a:schemeClr val="tx1"/>
                </a:solidFill>
                <a:latin typeface="Calibri" panose="020F0502020204030204" pitchFamily="34" charset="0"/>
                <a:ea typeface="MS PGothic" panose="020B0600070205080204" pitchFamily="34" charset="-128"/>
              </a:defRPr>
            </a:lvl3pPr>
            <a:lvl4pPr marL="1600200" indent="-228600" defTabSz="1089025">
              <a:defRPr sz="3600">
                <a:solidFill>
                  <a:schemeClr val="tx1"/>
                </a:solidFill>
                <a:latin typeface="Calibri" panose="020F0502020204030204" pitchFamily="34" charset="0"/>
                <a:ea typeface="MS PGothic" panose="020B0600070205080204" pitchFamily="34" charset="-128"/>
              </a:defRPr>
            </a:lvl4pPr>
            <a:lvl5pPr marL="2057400" indent="-228600" defTabSz="1089025">
              <a:defRPr sz="3600">
                <a:solidFill>
                  <a:schemeClr val="tx1"/>
                </a:solidFill>
                <a:latin typeface="Calibri" panose="020F0502020204030204" pitchFamily="34" charset="0"/>
                <a:ea typeface="MS PGothic" panose="020B0600070205080204" pitchFamily="34" charset="-128"/>
              </a:defRPr>
            </a:lvl5pPr>
            <a:lvl6pPr marL="2514600" indent="-228600" defTabSz="1089025"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2971800" indent="-228600" defTabSz="1089025"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3429000" indent="-228600" defTabSz="1089025"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3886200" indent="-228600" defTabSz="1089025"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pPr>
            <a:r>
              <a:rPr lang="en-US" altLang="es-ES" sz="2000" dirty="0">
                <a:latin typeface="+mn-lt"/>
              </a:rPr>
              <a:t>Process</a:t>
            </a:r>
          </a:p>
          <a:p>
            <a:pPr eaLnBrk="1" hangingPunct="1">
              <a:spcBef>
                <a:spcPct val="20000"/>
              </a:spcBef>
            </a:pPr>
            <a:r>
              <a:rPr lang="en-US" altLang="es-ES" sz="2000" dirty="0">
                <a:latin typeface="+mn-lt"/>
              </a:rPr>
              <a:t>Contextual understanding </a:t>
            </a:r>
          </a:p>
          <a:p>
            <a:pPr eaLnBrk="1" hangingPunct="1">
              <a:spcBef>
                <a:spcPct val="20000"/>
              </a:spcBef>
            </a:pPr>
            <a:r>
              <a:rPr lang="en-US" altLang="es-ES" sz="2000" dirty="0">
                <a:latin typeface="+mn-lt"/>
              </a:rPr>
              <a:t>Rich, deep data</a:t>
            </a:r>
          </a:p>
          <a:p>
            <a:pPr eaLnBrk="1" hangingPunct="1">
              <a:spcBef>
                <a:spcPct val="20000"/>
              </a:spcBef>
            </a:pPr>
            <a:r>
              <a:rPr lang="en-US" altLang="es-ES" sz="2000" dirty="0">
                <a:latin typeface="+mn-lt"/>
              </a:rPr>
              <a:t>Micro</a:t>
            </a:r>
          </a:p>
          <a:p>
            <a:pPr eaLnBrk="1" hangingPunct="1">
              <a:spcBef>
                <a:spcPct val="20000"/>
              </a:spcBef>
            </a:pPr>
            <a:r>
              <a:rPr lang="es-ES" altLang="es-ES" sz="2000" dirty="0" err="1">
                <a:latin typeface="+mn-lt"/>
              </a:rPr>
              <a:t>Understanding</a:t>
            </a:r>
            <a:r>
              <a:rPr lang="es-ES" altLang="es-ES" sz="2000" dirty="0">
                <a:latin typeface="+mn-lt"/>
              </a:rPr>
              <a:t> </a:t>
            </a:r>
            <a:r>
              <a:rPr lang="es-ES" altLang="es-ES" sz="2000" dirty="0" err="1">
                <a:latin typeface="+mn-lt"/>
              </a:rPr>
              <a:t>perspectives</a:t>
            </a:r>
            <a:r>
              <a:rPr lang="es-ES" altLang="es-ES" sz="2000" dirty="0">
                <a:latin typeface="+mn-lt"/>
              </a:rPr>
              <a:t> </a:t>
            </a:r>
            <a:endParaRPr lang="en-US" altLang="es-ES" sz="2000" dirty="0">
              <a:latin typeface="+mn-lt"/>
            </a:endParaRPr>
          </a:p>
        </p:txBody>
      </p:sp>
    </p:spTree>
    <p:extLst>
      <p:ext uri="{BB962C8B-B14F-4D97-AF65-F5344CB8AC3E}">
        <p14:creationId xmlns:p14="http://schemas.microsoft.com/office/powerpoint/2010/main" val="16449327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6E4F-A276-4D79-B45E-A5D3AE6A441B}"/>
              </a:ext>
            </a:extLst>
          </p:cNvPr>
          <p:cNvSpPr>
            <a:spLocks noGrp="1"/>
          </p:cNvSpPr>
          <p:nvPr>
            <p:ph type="title"/>
          </p:nvPr>
        </p:nvSpPr>
        <p:spPr/>
        <p:txBody>
          <a:bodyPr/>
          <a:lstStyle/>
          <a:p>
            <a:r>
              <a:rPr lang="en-US" dirty="0"/>
              <a:t>Survey Strength: Generalizability </a:t>
            </a:r>
          </a:p>
        </p:txBody>
      </p:sp>
      <p:sp>
        <p:nvSpPr>
          <p:cNvPr id="3" name="Content Placeholder 2">
            <a:extLst>
              <a:ext uri="{FF2B5EF4-FFF2-40B4-BE49-F238E27FC236}">
                <a16:creationId xmlns:a16="http://schemas.microsoft.com/office/drawing/2014/main" id="{6C30EB75-8DE7-4B4A-83BA-E542126318BF}"/>
              </a:ext>
            </a:extLst>
          </p:cNvPr>
          <p:cNvSpPr>
            <a:spLocks noGrp="1"/>
          </p:cNvSpPr>
          <p:nvPr>
            <p:ph idx="1"/>
          </p:nvPr>
        </p:nvSpPr>
        <p:spPr/>
        <p:txBody>
          <a:bodyPr/>
          <a:lstStyle/>
          <a:p>
            <a:r>
              <a:rPr lang="en-US" dirty="0"/>
              <a:t>Surveys tend to have better external validity (generalizability) than other research methods.</a:t>
            </a:r>
          </a:p>
          <a:p>
            <a:endParaRPr lang="en-US" dirty="0"/>
          </a:p>
          <a:p>
            <a:r>
              <a:rPr lang="en-US" dirty="0"/>
              <a:t>This is especially true if the survey was conducted using a random sample.</a:t>
            </a:r>
          </a:p>
        </p:txBody>
      </p:sp>
      <p:sp>
        <p:nvSpPr>
          <p:cNvPr id="4" name="Slide Number Placeholder 3"/>
          <p:cNvSpPr>
            <a:spLocks noGrp="1"/>
          </p:cNvSpPr>
          <p:nvPr>
            <p:ph type="sldNum" sz="quarter" idx="12"/>
          </p:nvPr>
        </p:nvSpPr>
        <p:spPr/>
        <p:txBody>
          <a:bodyPr/>
          <a:lstStyle/>
          <a:p>
            <a:fld id="{B35CEF3E-7540-464E-9BFD-4DB656D25118}" type="slidenum">
              <a:rPr lang="en-US" smtClean="0"/>
              <a:pPr/>
              <a:t>90</a:t>
            </a:fld>
            <a:endParaRPr lang="en-US" dirty="0"/>
          </a:p>
        </p:txBody>
      </p:sp>
    </p:spTree>
    <p:extLst>
      <p:ext uri="{BB962C8B-B14F-4D97-AF65-F5344CB8AC3E}">
        <p14:creationId xmlns:p14="http://schemas.microsoft.com/office/powerpoint/2010/main" val="33751107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D7F9-BEF2-4FD5-AE48-4BAAFE487F62}"/>
              </a:ext>
            </a:extLst>
          </p:cNvPr>
          <p:cNvSpPr>
            <a:spLocks noGrp="1"/>
          </p:cNvSpPr>
          <p:nvPr>
            <p:ph type="title"/>
          </p:nvPr>
        </p:nvSpPr>
        <p:spPr/>
        <p:txBody>
          <a:bodyPr/>
          <a:lstStyle/>
          <a:p>
            <a:r>
              <a:rPr lang="en-US" dirty="0"/>
              <a:t>Nonresponse in Surveys</a:t>
            </a:r>
          </a:p>
        </p:txBody>
      </p:sp>
      <p:sp>
        <p:nvSpPr>
          <p:cNvPr id="3" name="Content Placeholder 2">
            <a:extLst>
              <a:ext uri="{FF2B5EF4-FFF2-40B4-BE49-F238E27FC236}">
                <a16:creationId xmlns:a16="http://schemas.microsoft.com/office/drawing/2014/main" id="{00D8D233-8E99-4D54-A791-70ED1738A2BB}"/>
              </a:ext>
            </a:extLst>
          </p:cNvPr>
          <p:cNvSpPr>
            <a:spLocks noGrp="1"/>
          </p:cNvSpPr>
          <p:nvPr>
            <p:ph idx="1"/>
          </p:nvPr>
        </p:nvSpPr>
        <p:spPr/>
        <p:txBody>
          <a:bodyPr>
            <a:normAutofit/>
          </a:bodyPr>
          <a:lstStyle/>
          <a:p>
            <a:r>
              <a:rPr lang="en-US" b="1" dirty="0"/>
              <a:t>Nonresponse</a:t>
            </a:r>
          </a:p>
          <a:p>
            <a:pPr lvl="1"/>
            <a:r>
              <a:rPr lang="en-US" dirty="0"/>
              <a:t>Respondents may choose not to participate in a survey at all or they may choose not to respond to particular questions on the survey. </a:t>
            </a:r>
          </a:p>
          <a:p>
            <a:pPr lvl="1"/>
            <a:r>
              <a:rPr lang="en-US" dirty="0"/>
              <a:t>If individuals who do and do not respond differ in systematic ways, then the results of the study may be biased. </a:t>
            </a:r>
          </a:p>
        </p:txBody>
      </p:sp>
      <p:sp>
        <p:nvSpPr>
          <p:cNvPr id="4" name="Slide Number Placeholder 3"/>
          <p:cNvSpPr>
            <a:spLocks noGrp="1"/>
          </p:cNvSpPr>
          <p:nvPr>
            <p:ph type="sldNum" sz="quarter" idx="12"/>
          </p:nvPr>
        </p:nvSpPr>
        <p:spPr/>
        <p:txBody>
          <a:bodyPr/>
          <a:lstStyle/>
          <a:p>
            <a:fld id="{B35CEF3E-7540-464E-9BFD-4DB656D25118}" type="slidenum">
              <a:rPr lang="en-US" smtClean="0"/>
              <a:pPr/>
              <a:t>91</a:t>
            </a:fld>
            <a:endParaRPr lang="en-US" dirty="0"/>
          </a:p>
        </p:txBody>
      </p:sp>
    </p:spTree>
    <p:extLst>
      <p:ext uri="{BB962C8B-B14F-4D97-AF65-F5344CB8AC3E}">
        <p14:creationId xmlns:p14="http://schemas.microsoft.com/office/powerpoint/2010/main" val="14007011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CC7A-8916-41DB-B898-A16D2F909B13}"/>
              </a:ext>
            </a:extLst>
          </p:cNvPr>
          <p:cNvSpPr>
            <a:spLocks noGrp="1"/>
          </p:cNvSpPr>
          <p:nvPr>
            <p:ph type="title"/>
          </p:nvPr>
        </p:nvSpPr>
        <p:spPr/>
        <p:txBody>
          <a:bodyPr/>
          <a:lstStyle/>
          <a:p>
            <a:r>
              <a:rPr lang="en-US"/>
              <a:t>Response Rates</a:t>
            </a:r>
            <a:endParaRPr lang="en-US" dirty="0"/>
          </a:p>
        </p:txBody>
      </p:sp>
      <p:sp>
        <p:nvSpPr>
          <p:cNvPr id="3" name="Content Placeholder 2">
            <a:extLst>
              <a:ext uri="{FF2B5EF4-FFF2-40B4-BE49-F238E27FC236}">
                <a16:creationId xmlns:a16="http://schemas.microsoft.com/office/drawing/2014/main" id="{FC8079DC-112D-417F-A234-1A88E3D7EE42}"/>
              </a:ext>
            </a:extLst>
          </p:cNvPr>
          <p:cNvSpPr>
            <a:spLocks noGrp="1"/>
          </p:cNvSpPr>
          <p:nvPr>
            <p:ph idx="1"/>
          </p:nvPr>
        </p:nvSpPr>
        <p:spPr/>
        <p:txBody>
          <a:bodyPr/>
          <a:lstStyle/>
          <a:p>
            <a:r>
              <a:rPr lang="en-US" dirty="0"/>
              <a:t>Achieving a high response rate is a serious challenge in survey research, and obtaining a 100% response rate is virtually impossible.</a:t>
            </a:r>
          </a:p>
          <a:p>
            <a:r>
              <a:rPr lang="en-US" dirty="0"/>
              <a:t>Response rates can vary from 20% to 80%, depending on the mode of the survey administered.</a:t>
            </a:r>
          </a:p>
          <a:p>
            <a:r>
              <a:rPr lang="en-US" dirty="0"/>
              <a:t>The response rate equals the number of surveys completed divided by the number of reporting units.</a:t>
            </a:r>
          </a:p>
          <a:p>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92</a:t>
            </a:fld>
            <a:endParaRPr lang="en-US" dirty="0"/>
          </a:p>
        </p:txBody>
      </p:sp>
    </p:spTree>
    <p:extLst>
      <p:ext uri="{BB962C8B-B14F-4D97-AF65-F5344CB8AC3E}">
        <p14:creationId xmlns:p14="http://schemas.microsoft.com/office/powerpoint/2010/main" val="39526303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D7F9-BEF2-4FD5-AE48-4BAAFE487F62}"/>
              </a:ext>
            </a:extLst>
          </p:cNvPr>
          <p:cNvSpPr>
            <a:spLocks noGrp="1"/>
          </p:cNvSpPr>
          <p:nvPr>
            <p:ph type="title"/>
          </p:nvPr>
        </p:nvSpPr>
        <p:spPr/>
        <p:txBody>
          <a:bodyPr/>
          <a:lstStyle/>
          <a:p>
            <a:r>
              <a:rPr lang="en-US" dirty="0"/>
              <a:t>Measurement Error</a:t>
            </a:r>
          </a:p>
        </p:txBody>
      </p:sp>
      <p:sp>
        <p:nvSpPr>
          <p:cNvPr id="3" name="Content Placeholder 2">
            <a:extLst>
              <a:ext uri="{FF2B5EF4-FFF2-40B4-BE49-F238E27FC236}">
                <a16:creationId xmlns:a16="http://schemas.microsoft.com/office/drawing/2014/main" id="{00D8D233-8E99-4D54-A791-70ED1738A2BB}"/>
              </a:ext>
            </a:extLst>
          </p:cNvPr>
          <p:cNvSpPr>
            <a:spLocks noGrp="1"/>
          </p:cNvSpPr>
          <p:nvPr>
            <p:ph idx="1"/>
          </p:nvPr>
        </p:nvSpPr>
        <p:spPr/>
        <p:txBody>
          <a:bodyPr>
            <a:normAutofit/>
          </a:bodyPr>
          <a:lstStyle/>
          <a:p>
            <a:r>
              <a:rPr lang="en-US" b="1" dirty="0"/>
              <a:t>Measurement error</a:t>
            </a:r>
          </a:p>
          <a:p>
            <a:pPr lvl="1"/>
            <a:r>
              <a:rPr lang="es-ES" dirty="0" err="1"/>
              <a:t>Also</a:t>
            </a:r>
            <a:r>
              <a:rPr lang="es-ES" dirty="0"/>
              <a:t> </a:t>
            </a:r>
            <a:r>
              <a:rPr lang="es-ES" dirty="0" err="1"/>
              <a:t>called</a:t>
            </a:r>
            <a:r>
              <a:rPr lang="es-ES" dirty="0"/>
              <a:t> </a:t>
            </a:r>
            <a:r>
              <a:rPr lang="es-ES" dirty="0" err="1"/>
              <a:t>observational</a:t>
            </a:r>
            <a:r>
              <a:rPr lang="es-ES" dirty="0"/>
              <a:t> error </a:t>
            </a:r>
            <a:endParaRPr lang="en-US" dirty="0"/>
          </a:p>
          <a:p>
            <a:pPr lvl="1"/>
            <a:r>
              <a:rPr lang="en-US" dirty="0"/>
              <a:t>It occurs when the approach used to measure a particular variable affects the response provided.</a:t>
            </a:r>
          </a:p>
          <a:p>
            <a:pPr lvl="1"/>
            <a:r>
              <a:rPr lang="en-US" dirty="0"/>
              <a:t>It may include the survey design (improper wording of a question), the interviewer </a:t>
            </a:r>
            <a:r>
              <a:rPr lang="es-ES" dirty="0"/>
              <a:t>(</a:t>
            </a:r>
            <a:r>
              <a:rPr lang="es-ES" dirty="0" err="1"/>
              <a:t>incorrect</a:t>
            </a:r>
            <a:r>
              <a:rPr lang="es-ES" dirty="0"/>
              <a:t> </a:t>
            </a:r>
            <a:r>
              <a:rPr lang="es-ES" dirty="0" err="1"/>
              <a:t>recording</a:t>
            </a:r>
            <a:r>
              <a:rPr lang="es-ES" dirty="0"/>
              <a:t> of a response)</a:t>
            </a:r>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93</a:t>
            </a:fld>
            <a:endParaRPr lang="en-US" dirty="0"/>
          </a:p>
        </p:txBody>
      </p:sp>
    </p:spTree>
    <p:extLst>
      <p:ext uri="{BB962C8B-B14F-4D97-AF65-F5344CB8AC3E}">
        <p14:creationId xmlns:p14="http://schemas.microsoft.com/office/powerpoint/2010/main" val="28035524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1CD9-F962-4512-9A74-C34B109F2B63}"/>
              </a:ext>
            </a:extLst>
          </p:cNvPr>
          <p:cNvSpPr>
            <a:spLocks noGrp="1"/>
          </p:cNvSpPr>
          <p:nvPr>
            <p:ph type="title"/>
          </p:nvPr>
        </p:nvSpPr>
        <p:spPr/>
        <p:txBody>
          <a:bodyPr/>
          <a:lstStyle/>
          <a:p>
            <a:r>
              <a:rPr lang="en-US" dirty="0"/>
              <a:t>Coverage error </a:t>
            </a:r>
          </a:p>
        </p:txBody>
      </p:sp>
      <p:sp>
        <p:nvSpPr>
          <p:cNvPr id="3" name="Content Placeholder 2">
            <a:extLst>
              <a:ext uri="{FF2B5EF4-FFF2-40B4-BE49-F238E27FC236}">
                <a16:creationId xmlns:a16="http://schemas.microsoft.com/office/drawing/2014/main" id="{4A3C7332-33DD-4CA6-B146-9F0B4DB495B9}"/>
              </a:ext>
            </a:extLst>
          </p:cNvPr>
          <p:cNvSpPr>
            <a:spLocks noGrp="1"/>
          </p:cNvSpPr>
          <p:nvPr>
            <p:ph idx="1"/>
          </p:nvPr>
        </p:nvSpPr>
        <p:spPr/>
        <p:txBody>
          <a:bodyPr/>
          <a:lstStyle/>
          <a:p>
            <a:r>
              <a:rPr lang="en-US" b="1" dirty="0"/>
              <a:t>Coverage error</a:t>
            </a:r>
          </a:p>
          <a:p>
            <a:pPr lvl="1"/>
            <a:r>
              <a:rPr lang="en-US" dirty="0"/>
              <a:t>The sampling frame does not adequately capture all members of the target population.</a:t>
            </a:r>
          </a:p>
          <a:p>
            <a:pPr lvl="1"/>
            <a:r>
              <a:rPr lang="en-US" dirty="0"/>
              <a:t>It results from either systematically omitting respondents or including the same respondents multiple times.</a:t>
            </a:r>
          </a:p>
        </p:txBody>
      </p:sp>
      <p:sp>
        <p:nvSpPr>
          <p:cNvPr id="4" name="Slide Number Placeholder 3"/>
          <p:cNvSpPr>
            <a:spLocks noGrp="1"/>
          </p:cNvSpPr>
          <p:nvPr>
            <p:ph type="sldNum" sz="quarter" idx="12"/>
          </p:nvPr>
        </p:nvSpPr>
        <p:spPr/>
        <p:txBody>
          <a:bodyPr/>
          <a:lstStyle/>
          <a:p>
            <a:fld id="{B35CEF3E-7540-464E-9BFD-4DB656D25118}" type="slidenum">
              <a:rPr lang="en-US" smtClean="0"/>
              <a:pPr/>
              <a:t>94</a:t>
            </a:fld>
            <a:endParaRPr lang="en-US" dirty="0"/>
          </a:p>
        </p:txBody>
      </p:sp>
    </p:spTree>
    <p:extLst>
      <p:ext uri="{BB962C8B-B14F-4D97-AF65-F5344CB8AC3E}">
        <p14:creationId xmlns:p14="http://schemas.microsoft.com/office/powerpoint/2010/main" val="25976327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1CD9-F962-4512-9A74-C34B109F2B63}"/>
              </a:ext>
            </a:extLst>
          </p:cNvPr>
          <p:cNvSpPr>
            <a:spLocks noGrp="1"/>
          </p:cNvSpPr>
          <p:nvPr>
            <p:ph type="title"/>
          </p:nvPr>
        </p:nvSpPr>
        <p:spPr/>
        <p:txBody>
          <a:bodyPr/>
          <a:lstStyle/>
          <a:p>
            <a:r>
              <a:rPr lang="en-US" dirty="0"/>
              <a:t>Sampling Error </a:t>
            </a:r>
          </a:p>
        </p:txBody>
      </p:sp>
      <p:sp>
        <p:nvSpPr>
          <p:cNvPr id="3" name="Content Placeholder 2">
            <a:extLst>
              <a:ext uri="{FF2B5EF4-FFF2-40B4-BE49-F238E27FC236}">
                <a16:creationId xmlns:a16="http://schemas.microsoft.com/office/drawing/2014/main" id="{4A3C7332-33DD-4CA6-B146-9F0B4DB495B9}"/>
              </a:ext>
            </a:extLst>
          </p:cNvPr>
          <p:cNvSpPr>
            <a:spLocks noGrp="1"/>
          </p:cNvSpPr>
          <p:nvPr>
            <p:ph idx="1"/>
          </p:nvPr>
        </p:nvSpPr>
        <p:spPr/>
        <p:txBody>
          <a:bodyPr/>
          <a:lstStyle/>
          <a:p>
            <a:r>
              <a:rPr lang="en-US" b="1" dirty="0"/>
              <a:t>Sampling error</a:t>
            </a:r>
          </a:p>
          <a:p>
            <a:pPr lvl="1"/>
            <a:r>
              <a:rPr lang="en-US" dirty="0"/>
              <a:t>It involves differences between the characteristics of the sample and the characteristics of the population that the sample represents.</a:t>
            </a:r>
          </a:p>
          <a:p>
            <a:pPr lvl="1"/>
            <a:r>
              <a:rPr lang="es-ES" dirty="0" err="1"/>
              <a:t>When</a:t>
            </a:r>
            <a:r>
              <a:rPr lang="es-ES" dirty="0"/>
              <a:t> </a:t>
            </a:r>
            <a:r>
              <a:rPr lang="es-ES" dirty="0" err="1"/>
              <a:t>the</a:t>
            </a:r>
            <a:r>
              <a:rPr lang="es-ES" dirty="0"/>
              <a:t> </a:t>
            </a:r>
            <a:r>
              <a:rPr lang="es-ES" dirty="0" err="1"/>
              <a:t>sample</a:t>
            </a:r>
            <a:r>
              <a:rPr lang="es-ES" dirty="0"/>
              <a:t> </a:t>
            </a:r>
            <a:r>
              <a:rPr lang="es-ES" dirty="0" err="1"/>
              <a:t>is</a:t>
            </a:r>
            <a:r>
              <a:rPr lang="es-ES" dirty="0"/>
              <a:t> </a:t>
            </a:r>
            <a:r>
              <a:rPr lang="es-ES" dirty="0" err="1"/>
              <a:t>not</a:t>
            </a:r>
            <a:r>
              <a:rPr lang="es-ES" dirty="0"/>
              <a:t> </a:t>
            </a:r>
            <a:r>
              <a:rPr lang="es-ES" dirty="0" err="1"/>
              <a:t>representative</a:t>
            </a:r>
            <a:r>
              <a:rPr lang="es-ES" dirty="0"/>
              <a:t> of </a:t>
            </a:r>
            <a:r>
              <a:rPr lang="es-ES" dirty="0" err="1"/>
              <a:t>the</a:t>
            </a:r>
            <a:r>
              <a:rPr lang="es-ES" dirty="0"/>
              <a:t> </a:t>
            </a:r>
            <a:r>
              <a:rPr lang="es-ES" dirty="0" err="1"/>
              <a:t>desired</a:t>
            </a:r>
            <a:r>
              <a:rPr lang="es-ES" dirty="0"/>
              <a:t> </a:t>
            </a:r>
            <a:r>
              <a:rPr lang="es-ES" dirty="0" err="1"/>
              <a:t>population</a:t>
            </a:r>
            <a:r>
              <a:rPr lang="es-ES" dirty="0"/>
              <a:t> </a:t>
            </a:r>
          </a:p>
          <a:p>
            <a:pPr lvl="1"/>
            <a:r>
              <a:rPr lang="es-ES" dirty="0" err="1"/>
              <a:t>There</a:t>
            </a:r>
            <a:r>
              <a:rPr lang="es-ES" dirty="0"/>
              <a:t> </a:t>
            </a:r>
            <a:r>
              <a:rPr lang="es-ES" dirty="0" err="1"/>
              <a:t>is</a:t>
            </a:r>
            <a:r>
              <a:rPr lang="es-ES" dirty="0"/>
              <a:t> </a:t>
            </a:r>
            <a:r>
              <a:rPr lang="es-ES" dirty="0" err="1"/>
              <a:t>almost</a:t>
            </a:r>
            <a:r>
              <a:rPr lang="es-ES" dirty="0"/>
              <a:t> </a:t>
            </a:r>
            <a:r>
              <a:rPr lang="es-ES" dirty="0" err="1"/>
              <a:t>always</a:t>
            </a:r>
            <a:r>
              <a:rPr lang="es-ES" dirty="0"/>
              <a:t> </a:t>
            </a:r>
            <a:r>
              <a:rPr lang="es-ES" dirty="0" err="1"/>
              <a:t>sampling</a:t>
            </a:r>
            <a:r>
              <a:rPr lang="es-ES" dirty="0"/>
              <a:t> error, </a:t>
            </a:r>
            <a:r>
              <a:rPr lang="es-ES" dirty="0" err="1"/>
              <a:t>good</a:t>
            </a:r>
            <a:r>
              <a:rPr lang="es-ES" dirty="0"/>
              <a:t> </a:t>
            </a:r>
            <a:r>
              <a:rPr lang="es-ES" dirty="0" err="1"/>
              <a:t>researchers</a:t>
            </a:r>
            <a:r>
              <a:rPr lang="es-ES" dirty="0"/>
              <a:t> </a:t>
            </a:r>
            <a:r>
              <a:rPr lang="es-ES" dirty="0" err="1"/>
              <a:t>just</a:t>
            </a:r>
            <a:r>
              <a:rPr lang="es-ES" dirty="0"/>
              <a:t> try to </a:t>
            </a:r>
            <a:r>
              <a:rPr lang="es-ES" dirty="0" err="1"/>
              <a:t>minimize</a:t>
            </a:r>
            <a:r>
              <a:rPr lang="es-ES" dirty="0"/>
              <a:t> </a:t>
            </a:r>
            <a:r>
              <a:rPr lang="es-ES" dirty="0" err="1"/>
              <a:t>this</a:t>
            </a:r>
            <a:r>
              <a:rPr lang="es-ES" dirty="0"/>
              <a:t> </a:t>
            </a:r>
            <a:endParaRPr lang="en-US" dirty="0"/>
          </a:p>
        </p:txBody>
      </p:sp>
      <p:sp>
        <p:nvSpPr>
          <p:cNvPr id="4" name="Slide Number Placeholder 3"/>
          <p:cNvSpPr>
            <a:spLocks noGrp="1"/>
          </p:cNvSpPr>
          <p:nvPr>
            <p:ph type="sldNum" sz="quarter" idx="12"/>
          </p:nvPr>
        </p:nvSpPr>
        <p:spPr/>
        <p:txBody>
          <a:bodyPr/>
          <a:lstStyle/>
          <a:p>
            <a:fld id="{B35CEF3E-7540-464E-9BFD-4DB656D25118}" type="slidenum">
              <a:rPr lang="en-US" smtClean="0"/>
              <a:pPr/>
              <a:t>95</a:t>
            </a:fld>
            <a:endParaRPr lang="en-US" dirty="0"/>
          </a:p>
        </p:txBody>
      </p:sp>
    </p:spTree>
    <p:extLst>
      <p:ext uri="{BB962C8B-B14F-4D97-AF65-F5344CB8AC3E}">
        <p14:creationId xmlns:p14="http://schemas.microsoft.com/office/powerpoint/2010/main" val="38596652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4143-130D-4B9C-82DB-CD5C179C7C3C}"/>
              </a:ext>
            </a:extLst>
          </p:cNvPr>
          <p:cNvSpPr>
            <a:spLocks noGrp="1"/>
          </p:cNvSpPr>
          <p:nvPr>
            <p:ph type="title"/>
          </p:nvPr>
        </p:nvSpPr>
        <p:spPr/>
        <p:txBody>
          <a:bodyPr>
            <a:normAutofit/>
          </a:bodyPr>
          <a:lstStyle/>
          <a:p>
            <a:r>
              <a:rPr lang="en-US" dirty="0"/>
              <a:t>Types of Interviews: Oral Histories</a:t>
            </a:r>
          </a:p>
        </p:txBody>
      </p:sp>
      <p:sp>
        <p:nvSpPr>
          <p:cNvPr id="3" name="Content Placeholder 2">
            <a:extLst>
              <a:ext uri="{FF2B5EF4-FFF2-40B4-BE49-F238E27FC236}">
                <a16:creationId xmlns:a16="http://schemas.microsoft.com/office/drawing/2014/main" id="{31352ADE-6EA1-459D-9006-CE8772F27E31}"/>
              </a:ext>
            </a:extLst>
          </p:cNvPr>
          <p:cNvSpPr>
            <a:spLocks noGrp="1"/>
          </p:cNvSpPr>
          <p:nvPr>
            <p:ph sz="half" idx="1"/>
          </p:nvPr>
        </p:nvSpPr>
        <p:spPr>
          <a:xfrm>
            <a:off x="1298448" y="2560320"/>
            <a:ext cx="9598150" cy="3310128"/>
          </a:xfrm>
        </p:spPr>
        <p:txBody>
          <a:bodyPr>
            <a:normAutofit/>
          </a:bodyPr>
          <a:lstStyle/>
          <a:p>
            <a:pPr marL="571500" indent="-571500">
              <a:buFont typeface="Arial" panose="020B0604020202020204" pitchFamily="34" charset="0"/>
              <a:buChar char="•"/>
            </a:pPr>
            <a:r>
              <a:rPr lang="en-US" dirty="0">
                <a:solidFill>
                  <a:schemeClr val="tx2"/>
                </a:solidFill>
              </a:rPr>
              <a:t>When conducting an oral history, people are asked to </a:t>
            </a:r>
            <a:r>
              <a:rPr lang="en-US" b="1" dirty="0">
                <a:solidFill>
                  <a:schemeClr val="accent1"/>
                </a:solidFill>
              </a:rPr>
              <a:t>recall their experiences</a:t>
            </a:r>
            <a:r>
              <a:rPr lang="en-US" b="1" dirty="0">
                <a:solidFill>
                  <a:schemeClr val="tx2"/>
                </a:solidFill>
              </a:rPr>
              <a:t> </a:t>
            </a:r>
            <a:r>
              <a:rPr lang="en-US" dirty="0">
                <a:solidFill>
                  <a:schemeClr val="tx2"/>
                </a:solidFill>
              </a:rPr>
              <a:t>during a particular historical era or event. </a:t>
            </a:r>
          </a:p>
          <a:p>
            <a:pPr marL="571500" indent="-571500">
              <a:buFont typeface="Arial" panose="020B0604020202020204" pitchFamily="34" charset="0"/>
              <a:buChar char="•"/>
            </a:pPr>
            <a:r>
              <a:rPr lang="en-US" dirty="0">
                <a:solidFill>
                  <a:schemeClr val="tx2"/>
                </a:solidFill>
              </a:rPr>
              <a:t>The goal is to </a:t>
            </a:r>
            <a:r>
              <a:rPr lang="en-US" b="1" dirty="0">
                <a:solidFill>
                  <a:srgbClr val="C00000"/>
                </a:solidFill>
              </a:rPr>
              <a:t>preserve the stories</a:t>
            </a:r>
            <a:r>
              <a:rPr lang="en-US" b="1" dirty="0">
                <a:solidFill>
                  <a:schemeClr val="tx2"/>
                </a:solidFill>
              </a:rPr>
              <a:t> </a:t>
            </a:r>
            <a:r>
              <a:rPr lang="en-US" dirty="0">
                <a:solidFill>
                  <a:schemeClr val="tx2"/>
                </a:solidFill>
              </a:rPr>
              <a:t>of individual people</a:t>
            </a:r>
          </a:p>
          <a:p>
            <a:pPr marL="571500" indent="-571500">
              <a:buFont typeface="Arial" panose="020B0604020202020204" pitchFamily="34" charset="0"/>
              <a:buChar char="•"/>
            </a:pPr>
            <a:r>
              <a:rPr lang="en-US" dirty="0">
                <a:solidFill>
                  <a:schemeClr val="tx2"/>
                </a:solidFill>
              </a:rPr>
              <a:t>An oral history is an </a:t>
            </a:r>
            <a:r>
              <a:rPr lang="en-US" b="1" dirty="0">
                <a:solidFill>
                  <a:srgbClr val="7030A0"/>
                </a:solidFill>
              </a:rPr>
              <a:t>informal</a:t>
            </a:r>
            <a:r>
              <a:rPr lang="en-US" dirty="0">
                <a:solidFill>
                  <a:schemeClr val="tx2"/>
                </a:solidFill>
              </a:rPr>
              <a:t> type of in-depth interview that does not seek to develop social theory or test hypotheses. </a:t>
            </a:r>
          </a:p>
          <a:p>
            <a:pPr marL="571500" indent="-571500">
              <a:buFont typeface="Arial" panose="020B0604020202020204" pitchFamily="34" charset="0"/>
              <a:buChar char="•"/>
            </a:pPr>
            <a:r>
              <a:rPr lang="en-US" dirty="0">
                <a:solidFill>
                  <a:schemeClr val="tx2"/>
                </a:solidFill>
              </a:rPr>
              <a:t>Since they do not contribute to generalizable knowledge, oral histories </a:t>
            </a:r>
            <a:r>
              <a:rPr lang="en-US" b="1" dirty="0">
                <a:solidFill>
                  <a:srgbClr val="009999"/>
                </a:solidFill>
              </a:rPr>
              <a:t>no longer require ethics approval </a:t>
            </a:r>
            <a:r>
              <a:rPr lang="en-US" dirty="0">
                <a:solidFill>
                  <a:schemeClr val="tx2"/>
                </a:solidFill>
              </a:rPr>
              <a:t>to conduct.</a:t>
            </a:r>
          </a:p>
        </p:txBody>
      </p:sp>
      <p:sp>
        <p:nvSpPr>
          <p:cNvPr id="5" name="Slide Number Placeholder 4"/>
          <p:cNvSpPr>
            <a:spLocks noGrp="1"/>
          </p:cNvSpPr>
          <p:nvPr>
            <p:ph type="sldNum" sz="quarter" idx="12"/>
          </p:nvPr>
        </p:nvSpPr>
        <p:spPr/>
        <p:txBody>
          <a:bodyPr/>
          <a:lstStyle/>
          <a:p>
            <a:r>
              <a:rPr lang="en-US"/>
              <a:t>8</a:t>
            </a:r>
            <a:endParaRPr lang="en-US" dirty="0"/>
          </a:p>
        </p:txBody>
      </p:sp>
    </p:spTree>
    <p:extLst>
      <p:ext uri="{BB962C8B-B14F-4D97-AF65-F5344CB8AC3E}">
        <p14:creationId xmlns:p14="http://schemas.microsoft.com/office/powerpoint/2010/main" val="9866918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C968-186F-46F3-84AD-2D63A585DAA3}"/>
              </a:ext>
            </a:extLst>
          </p:cNvPr>
          <p:cNvSpPr>
            <a:spLocks noGrp="1"/>
          </p:cNvSpPr>
          <p:nvPr>
            <p:ph type="title"/>
          </p:nvPr>
        </p:nvSpPr>
        <p:spPr/>
        <p:txBody>
          <a:bodyPr>
            <a:normAutofit/>
          </a:bodyPr>
          <a:lstStyle/>
          <a:p>
            <a:r>
              <a:rPr lang="en-US" dirty="0"/>
              <a:t>Types of Interviews: Life Histories</a:t>
            </a:r>
          </a:p>
        </p:txBody>
      </p:sp>
      <p:sp>
        <p:nvSpPr>
          <p:cNvPr id="3" name="Content Placeholder 2">
            <a:extLst>
              <a:ext uri="{FF2B5EF4-FFF2-40B4-BE49-F238E27FC236}">
                <a16:creationId xmlns:a16="http://schemas.microsoft.com/office/drawing/2014/main" id="{195AD82A-0B1B-4DF5-9906-420FD3675073}"/>
              </a:ext>
            </a:extLst>
          </p:cNvPr>
          <p:cNvSpPr>
            <a:spLocks noGrp="1"/>
          </p:cNvSpPr>
          <p:nvPr>
            <p:ph idx="1"/>
          </p:nvPr>
        </p:nvSpPr>
        <p:spPr/>
        <p:txBody>
          <a:bodyPr>
            <a:noAutofit/>
          </a:bodyPr>
          <a:lstStyle/>
          <a:p>
            <a:pPr marL="571500" indent="-571500">
              <a:buFont typeface="Arial" panose="020B0604020202020204" pitchFamily="34" charset="0"/>
              <a:buChar char="•"/>
            </a:pPr>
            <a:r>
              <a:rPr lang="en-US" sz="2000" b="1" dirty="0">
                <a:solidFill>
                  <a:schemeClr val="tx2"/>
                </a:solidFill>
              </a:rPr>
              <a:t>Life history interviews </a:t>
            </a:r>
            <a:r>
              <a:rPr lang="en-US" sz="2000" dirty="0">
                <a:solidFill>
                  <a:schemeClr val="tx2"/>
                </a:solidFill>
              </a:rPr>
              <a:t>are similar to oral histories in that they also record events that happened over the course of an individual’s life. </a:t>
            </a:r>
          </a:p>
          <a:p>
            <a:pPr marL="914400" lvl="1" indent="-457200">
              <a:buFont typeface="Arial" panose="020B0604020202020204" pitchFamily="34" charset="0"/>
              <a:buChar char="•"/>
            </a:pPr>
            <a:r>
              <a:rPr lang="en-GB" altLang="en-US" sz="1800" dirty="0">
                <a:solidFill>
                  <a:schemeClr val="tx2"/>
                </a:solidFill>
              </a:rPr>
              <a:t>Subject looks back across their entire life.</a:t>
            </a:r>
          </a:p>
          <a:p>
            <a:pPr marL="914400" lvl="1" indent="-457200">
              <a:buFont typeface="Arial" panose="020B0604020202020204" pitchFamily="34" charset="0"/>
              <a:buChar char="•"/>
            </a:pPr>
            <a:r>
              <a:rPr lang="en-GB" altLang="en-US" sz="1800" dirty="0">
                <a:solidFill>
                  <a:schemeClr val="tx2"/>
                </a:solidFill>
              </a:rPr>
              <a:t>Reveals how they interpret, understand and define the social world (Faraday &amp; Plummer, 1979).</a:t>
            </a:r>
          </a:p>
          <a:p>
            <a:pPr marL="914400" lvl="1" indent="-457200">
              <a:buFont typeface="Arial" panose="020B0604020202020204" pitchFamily="34" charset="0"/>
              <a:buChar char="•"/>
            </a:pPr>
            <a:r>
              <a:rPr lang="en-GB" altLang="en-US" sz="1800" dirty="0">
                <a:solidFill>
                  <a:schemeClr val="tx2"/>
                </a:solidFill>
              </a:rPr>
              <a:t>Shows </a:t>
            </a:r>
            <a:r>
              <a:rPr lang="en-GB" altLang="en-US" sz="1800" b="1" dirty="0">
                <a:solidFill>
                  <a:srgbClr val="009999"/>
                </a:solidFill>
              </a:rPr>
              <a:t>how life events have unfolded</a:t>
            </a:r>
            <a:r>
              <a:rPr lang="en-GB" altLang="en-US" sz="1800" dirty="0">
                <a:solidFill>
                  <a:schemeClr val="tx2"/>
                </a:solidFill>
              </a:rPr>
              <a:t>.</a:t>
            </a:r>
          </a:p>
          <a:p>
            <a:pPr marL="571500" indent="-571500">
              <a:buFont typeface="Arial" panose="020B0604020202020204" pitchFamily="34" charset="0"/>
              <a:buChar char="•"/>
            </a:pPr>
            <a:r>
              <a:rPr lang="en-US" sz="2000" dirty="0">
                <a:solidFill>
                  <a:schemeClr val="tx2"/>
                </a:solidFill>
              </a:rPr>
              <a:t>The </a:t>
            </a:r>
            <a:r>
              <a:rPr lang="en-US" sz="2000" b="1" dirty="0">
                <a:solidFill>
                  <a:schemeClr val="tx2"/>
                </a:solidFill>
              </a:rPr>
              <a:t>life course </a:t>
            </a:r>
            <a:r>
              <a:rPr lang="en-US" sz="2000" dirty="0">
                <a:solidFill>
                  <a:schemeClr val="tx2"/>
                </a:solidFill>
              </a:rPr>
              <a:t>is the study of human development over the life span, taking into account how individual lives are </a:t>
            </a:r>
            <a:r>
              <a:rPr lang="en-US" sz="2000" b="1" dirty="0">
                <a:solidFill>
                  <a:schemeClr val="accent1"/>
                </a:solidFill>
              </a:rPr>
              <a:t>socially patterned</a:t>
            </a:r>
            <a:r>
              <a:rPr lang="en-US" sz="2000" dirty="0">
                <a:solidFill>
                  <a:schemeClr val="tx2"/>
                </a:solidFill>
              </a:rPr>
              <a:t> and </a:t>
            </a:r>
            <a:r>
              <a:rPr lang="en-US" sz="2000" b="1" dirty="0">
                <a:solidFill>
                  <a:srgbClr val="00B050"/>
                </a:solidFill>
              </a:rPr>
              <a:t>affected by historical change</a:t>
            </a:r>
            <a:r>
              <a:rPr lang="en-US" sz="2000" dirty="0">
                <a:solidFill>
                  <a:schemeClr val="tx2"/>
                </a:solidFill>
              </a:rPr>
              <a:t>.</a:t>
            </a:r>
          </a:p>
          <a:p>
            <a:pPr marL="571500" indent="-571500">
              <a:buFont typeface="Arial" panose="020B0604020202020204" pitchFamily="34" charset="0"/>
              <a:buChar char="•"/>
            </a:pPr>
            <a:r>
              <a:rPr lang="en-US" sz="2000" dirty="0">
                <a:solidFill>
                  <a:schemeClr val="tx2"/>
                </a:solidFill>
              </a:rPr>
              <a:t>Unlike oral histories, life histories do contribute to social theory and can be used to </a:t>
            </a:r>
            <a:r>
              <a:rPr lang="en-US" sz="2000" b="1" dirty="0">
                <a:solidFill>
                  <a:srgbClr val="7030A0"/>
                </a:solidFill>
              </a:rPr>
              <a:t>test hypotheses </a:t>
            </a:r>
            <a:r>
              <a:rPr lang="en-US" sz="2000" dirty="0">
                <a:solidFill>
                  <a:schemeClr val="tx2"/>
                </a:solidFill>
              </a:rPr>
              <a:t>about how peoples’ lives change over time.</a:t>
            </a:r>
          </a:p>
        </p:txBody>
      </p:sp>
      <p:sp>
        <p:nvSpPr>
          <p:cNvPr id="4" name="Slide Number Placeholder 3"/>
          <p:cNvSpPr>
            <a:spLocks noGrp="1"/>
          </p:cNvSpPr>
          <p:nvPr>
            <p:ph type="sldNum" sz="quarter" idx="12"/>
          </p:nvPr>
        </p:nvSpPr>
        <p:spPr/>
        <p:txBody>
          <a:bodyPr/>
          <a:lstStyle/>
          <a:p>
            <a:r>
              <a:rPr lang="en-US"/>
              <a:t>10</a:t>
            </a:r>
            <a:endParaRPr lang="en-US" dirty="0"/>
          </a:p>
        </p:txBody>
      </p:sp>
    </p:spTree>
    <p:extLst>
      <p:ext uri="{BB962C8B-B14F-4D97-AF65-F5344CB8AC3E}">
        <p14:creationId xmlns:p14="http://schemas.microsoft.com/office/powerpoint/2010/main" val="981228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CBF5E9B32196A42AE1DCF04D04EB817" ma:contentTypeVersion="8" ma:contentTypeDescription="Crear nuevo documento." ma:contentTypeScope="" ma:versionID="c7cbc0e3e925762ebbcf501d5b7df41e">
  <xsd:schema xmlns:xsd="http://www.w3.org/2001/XMLSchema" xmlns:xs="http://www.w3.org/2001/XMLSchema" xmlns:p="http://schemas.microsoft.com/office/2006/metadata/properties" xmlns:ns3="769bb938-5dae-4d1b-8936-751f7b182d70" targetNamespace="http://schemas.microsoft.com/office/2006/metadata/properties" ma:root="true" ma:fieldsID="7726f258cf890305af6c480c15e551e4" ns3:_="">
    <xsd:import namespace="769bb938-5dae-4d1b-8936-751f7b182d7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bb938-5dae-4d1b-8936-751f7b182d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1209D5-50E9-4D7E-B2B3-CBF8AAF06B14}">
  <ds:schemaRefs>
    <ds:schemaRef ds:uri="http://schemas.microsoft.com/sharepoint/v3/contenttype/forms"/>
  </ds:schemaRefs>
</ds:datastoreItem>
</file>

<file path=customXml/itemProps2.xml><?xml version="1.0" encoding="utf-8"?>
<ds:datastoreItem xmlns:ds="http://schemas.openxmlformats.org/officeDocument/2006/customXml" ds:itemID="{0F0FE958-6073-48AF-80AC-E85623ACEC5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69bb938-5dae-4d1b-8936-751f7b182d70"/>
    <ds:schemaRef ds:uri="http://www.w3.org/XML/1998/namespace"/>
    <ds:schemaRef ds:uri="http://purl.org/dc/dcmitype/"/>
  </ds:schemaRefs>
</ds:datastoreItem>
</file>

<file path=customXml/itemProps3.xml><?xml version="1.0" encoding="utf-8"?>
<ds:datastoreItem xmlns:ds="http://schemas.openxmlformats.org/officeDocument/2006/customXml" ds:itemID="{9DD8A73E-012A-4E3C-A71F-7E14BA16C7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bb938-5dae-4d1b-8936-751f7b182d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11185</TotalTime>
  <Words>5155</Words>
  <Application>Microsoft Office PowerPoint</Application>
  <PresentationFormat>Panorámica</PresentationFormat>
  <Paragraphs>630</Paragraphs>
  <Slides>97</Slides>
  <Notes>77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97</vt:i4>
      </vt:variant>
    </vt:vector>
  </HeadingPairs>
  <TitlesOfParts>
    <vt:vector size="102" baseType="lpstr">
      <vt:lpstr>Arial</vt:lpstr>
      <vt:lpstr>Calibri</vt:lpstr>
      <vt:lpstr>Garamond</vt:lpstr>
      <vt:lpstr>Wingdings</vt:lpstr>
      <vt:lpstr>Orgánico</vt:lpstr>
      <vt:lpstr>Introduction to Research Methods: Surveys, Interviews, &amp; Focus Groups </vt:lpstr>
      <vt:lpstr>Introduction</vt:lpstr>
      <vt:lpstr>Agenda for Today</vt:lpstr>
      <vt:lpstr>Introduction to Research</vt:lpstr>
      <vt:lpstr>Quantitative Research</vt:lpstr>
      <vt:lpstr>Sample Quantitative Research Questions </vt:lpstr>
      <vt:lpstr>Qualitative Research </vt:lpstr>
      <vt:lpstr>Sample Qualitative Research Questions </vt:lpstr>
      <vt:lpstr>Quantitative v. Qualitative Research </vt:lpstr>
      <vt:lpstr>Research Goals: Descriptive Research </vt:lpstr>
      <vt:lpstr>Research Goals: Exploratory Research </vt:lpstr>
      <vt:lpstr>Research Goals: Explanatory Research </vt:lpstr>
      <vt:lpstr>Introduction to Survey Research </vt:lpstr>
      <vt:lpstr>What Are Surveys?</vt:lpstr>
      <vt:lpstr>What Are Surveys Used For?</vt:lpstr>
      <vt:lpstr>Survey Design </vt:lpstr>
      <vt:lpstr>Cross-Sectional Versus Longitudinal Designs</vt:lpstr>
      <vt:lpstr>Cross-Sectional Designs: Pros &amp; Cons</vt:lpstr>
      <vt:lpstr>Longitudinal Designs: Pros &amp; Cons</vt:lpstr>
      <vt:lpstr>Preparing Surveys </vt:lpstr>
      <vt:lpstr>Types of Survey Questions: Closed-Ended Questions</vt:lpstr>
      <vt:lpstr>Types of Survey Questions: Closed-Ended Questions, cont’d.</vt:lpstr>
      <vt:lpstr>Types of Survey Questions: Open-Ended Questions</vt:lpstr>
      <vt:lpstr>Closed- or Open-Ended Questions? </vt:lpstr>
      <vt:lpstr>Writing Good Survey Questions – Part 1</vt:lpstr>
      <vt:lpstr>Writing Good Survey Questions – Part 2</vt:lpstr>
      <vt:lpstr>The Placement of Survey Questions: Establishing Rapport</vt:lpstr>
      <vt:lpstr>The Placement of Survey Questions:  Avoiding Monotony and Response Set</vt:lpstr>
      <vt:lpstr>The Placement of Survey Questions: Avoiding Order Effects</vt:lpstr>
      <vt:lpstr>Conducting the Survey: The Pretest </vt:lpstr>
      <vt:lpstr>What is a Cognitive Interview?</vt:lpstr>
      <vt:lpstr>Conducting the Survey: Conducting Preliminary Data Analyses </vt:lpstr>
      <vt:lpstr>Conducting the Survey: Launching the survey</vt:lpstr>
      <vt:lpstr>Ethical Concerns in Survey Research: Confidentiality  </vt:lpstr>
      <vt:lpstr>Ethical Concerns in Survey Research: Psychological Distress </vt:lpstr>
      <vt:lpstr>Reliability and Validity </vt:lpstr>
      <vt:lpstr>Strengths of Surveys</vt:lpstr>
      <vt:lpstr>Limitations of Surveys</vt:lpstr>
      <vt:lpstr>Sampling </vt:lpstr>
      <vt:lpstr>Sampling</vt:lpstr>
      <vt:lpstr>Probability Sampling </vt:lpstr>
      <vt:lpstr>Non-Probability Sampling </vt:lpstr>
      <vt:lpstr>Interview Methods</vt:lpstr>
      <vt:lpstr>What are interviews? </vt:lpstr>
      <vt:lpstr>What are interviews used for? </vt:lpstr>
      <vt:lpstr>Types of Interviews: Unstructured</vt:lpstr>
      <vt:lpstr>Types of Interviews: Semi-Structured </vt:lpstr>
      <vt:lpstr>Steps for Conducting an Interview Study </vt:lpstr>
      <vt:lpstr>Deciding Whom to Interview </vt:lpstr>
      <vt:lpstr>Conducting an Interview Study: Sampling</vt:lpstr>
      <vt:lpstr> Deciding How Many People to Interview </vt:lpstr>
      <vt:lpstr>Conducting an Interview Study:  Writing the Interview Protocol</vt:lpstr>
      <vt:lpstr> Tips for Writing the Interview Guide</vt:lpstr>
      <vt:lpstr>Conducting an Interview Study:  Writing the Interview Protocol, cont’d.</vt:lpstr>
      <vt:lpstr>Conducting an Interview Study:  Writing the Interview Schedule, cont’d.</vt:lpstr>
      <vt:lpstr>Conducting an Interview Study:  Conducting the Interview </vt:lpstr>
      <vt:lpstr>Conducting an Interview Study:  Conducting the Interview, cont’d. </vt:lpstr>
      <vt:lpstr>Conducting an Interview Study:   Writing Field Notes and Transcribing</vt:lpstr>
      <vt:lpstr>Strengths of In-Depth Interviews</vt:lpstr>
      <vt:lpstr>Limitations of In-Depth Interviews</vt:lpstr>
      <vt:lpstr>Focus Groups</vt:lpstr>
      <vt:lpstr>What are Focus Groups?</vt:lpstr>
      <vt:lpstr>What are Focus Groups Used For?</vt:lpstr>
      <vt:lpstr>Focus Groups versus Interviews</vt:lpstr>
      <vt:lpstr>Focus Groups: The Role of Moderators</vt:lpstr>
      <vt:lpstr>Focus Groups: Sampling Strategies</vt:lpstr>
      <vt:lpstr>Running Focus Groups</vt:lpstr>
      <vt:lpstr>Focus Groups: Starting the Session</vt:lpstr>
      <vt:lpstr>Focus Groups: Asking Questions</vt:lpstr>
      <vt:lpstr>Focus Groups: Ending the Session</vt:lpstr>
      <vt:lpstr>Analyzing Focus Groups</vt:lpstr>
      <vt:lpstr>Strengths of Focus Groups</vt:lpstr>
      <vt:lpstr>Limitations of Focus Groups</vt:lpstr>
      <vt:lpstr>Concluding thoughts  </vt:lpstr>
      <vt:lpstr>Presentación de PowerPoint</vt:lpstr>
      <vt:lpstr>Resources </vt:lpstr>
      <vt:lpstr>Backup Slides</vt:lpstr>
      <vt:lpstr>Research Methods 101</vt:lpstr>
      <vt:lpstr>Theories &amp; Hypotheses</vt:lpstr>
      <vt:lpstr>Steps of the Scientific Method</vt:lpstr>
      <vt:lpstr>4 Characteristics of Good Research Questions </vt:lpstr>
      <vt:lpstr>External Validity</vt:lpstr>
      <vt:lpstr>Reliability and Validity in Qualitative Research </vt:lpstr>
      <vt:lpstr>Research Ethics </vt:lpstr>
      <vt:lpstr>What are research ethics? </vt:lpstr>
      <vt:lpstr>What is considered harm? </vt:lpstr>
      <vt:lpstr>4 Keys to Conducting Ethical Research</vt:lpstr>
      <vt:lpstr>Survey Strength: Breadth</vt:lpstr>
      <vt:lpstr>Survey Strength: Comparisons across Groups and over Time</vt:lpstr>
      <vt:lpstr>Survey Strength: Generalizability </vt:lpstr>
      <vt:lpstr>Nonresponse in Surveys</vt:lpstr>
      <vt:lpstr>Response Rates</vt:lpstr>
      <vt:lpstr>Measurement Error</vt:lpstr>
      <vt:lpstr>Coverage error </vt:lpstr>
      <vt:lpstr>Sampling Error </vt:lpstr>
      <vt:lpstr>Types of Interviews: Oral Histories</vt:lpstr>
      <vt:lpstr>Types of Interviews: Life Histories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Jessica Tollette</dc:creator>
  <cp:lastModifiedBy>María Rosa Salas Labayen</cp:lastModifiedBy>
  <cp:revision>130</cp:revision>
  <dcterms:created xsi:type="dcterms:W3CDTF">2019-10-21T15:32:38Z</dcterms:created>
  <dcterms:modified xsi:type="dcterms:W3CDTF">2020-07-17T09:19:45Z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0x0101000CBF5E9B32196A42AE1DCF04D04EB817</vt:lpwstr>
  </property>
</Properties>
</file>