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5" r:id="rId5"/>
    <p:sldId id="266" r:id="rId6"/>
    <p:sldId id="263" r:id="rId7"/>
    <p:sldId id="259" r:id="rId8"/>
    <p:sldId id="260" r:id="rId9"/>
    <p:sldId id="267" r:id="rId10"/>
    <p:sldId id="25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BD495-9E93-4286-A407-EB09A86C83CF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D2C2E-B262-4A1E-9F40-D9588CAD27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04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A63-A6BF-4306-861A-3D1D8FC5B686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6811-3400-4B8F-9539-CA4A295289E7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F94-C864-43CA-AAD2-5CC1FB0B61F6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20C-817D-4950-BC90-7B5527BC80FC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41BE-F645-46C1-9198-12CC219C1AB9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41B0-E8FE-430D-83CD-3FC2737D8A19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CA10-8323-4656-A013-B315F6EFBF87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935-1F51-41D4-AE2F-977FE1E5B81A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1A5C-A0F9-4DFE-9315-468996397E47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17E3-37D8-4EF9-A394-1D63D65E7B1A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4C59-FB2A-4F02-B6C2-5135CD91E2F2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1CC3-971F-42FE-A3FB-473CF1CEFC1C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D47-17AC-4DCA-A126-0C33594B8151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04E3-FBC1-4BE0-9B24-E2DA16976688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0A3C-6294-4D2C-BF73-190FB611E382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1A69-FC6F-428D-8940-EAFCF0AE77A0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FAC4-70F9-4391-B6BB-43AD75A58D65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590F6-22FD-4016-93FD-A9E4E9E3A4F3}" type="datetime1">
              <a:rPr lang="en-US" smtClean="0"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EP – Psicologia </a:t>
            </a:r>
            <a:r>
              <a:rPr lang="it-IT"/>
              <a:t>Ambientale </a:t>
            </a:r>
            <a:r>
              <a:rPr lang="it-IT" smtClean="0"/>
              <a:t>e </a:t>
            </a:r>
            <a:r>
              <a:rPr lang="it-IT" dirty="0"/>
              <a:t>d</a:t>
            </a:r>
            <a:r>
              <a:rPr lang="it-IT" smtClean="0"/>
              <a:t>el </a:t>
            </a:r>
            <a:r>
              <a:rPr lang="it-IT" dirty="0"/>
              <a:t>Traffico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Tutor: Paolo Perego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393229"/>
            <a:ext cx="4324044" cy="365125"/>
          </a:xfrm>
        </p:spPr>
        <p:txBody>
          <a:bodyPr/>
          <a:lstStyle/>
          <a:p>
            <a:r>
              <a:rPr lang="en-US" dirty="0" err="1"/>
              <a:t>EP_Area</a:t>
            </a:r>
            <a:r>
              <a:rPr lang="en-US" dirty="0"/>
              <a:t> </a:t>
            </a:r>
            <a:r>
              <a:rPr lang="en-US" dirty="0" err="1"/>
              <a:t>Traffico</a:t>
            </a:r>
            <a:endParaRPr lang="en-US" dirty="0"/>
          </a:p>
        </p:txBody>
      </p:sp>
      <p:pic>
        <p:nvPicPr>
          <p:cNvPr id="1026" name="Picture 2" descr="Risultati immagini per logo unicat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33" y="1606795"/>
            <a:ext cx="1719629" cy="17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1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6358427" cy="975946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Traffico Fuori Da Scuola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1" y="3304778"/>
            <a:ext cx="6015528" cy="2318239"/>
          </a:xfrm>
        </p:spPr>
        <p:txBody>
          <a:bodyPr/>
          <a:lstStyle/>
          <a:p>
            <a:r>
              <a:rPr lang="it-IT" dirty="0"/>
              <a:t>Contatto Con La Dirigente Scolastica</a:t>
            </a:r>
          </a:p>
          <a:p>
            <a:r>
              <a:rPr lang="it-IT" dirty="0"/>
              <a:t>Osservazione Ambientale</a:t>
            </a:r>
          </a:p>
          <a:p>
            <a:r>
              <a:rPr lang="it-IT" dirty="0"/>
              <a:t>Incontro Con I Genitori 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4177" cy="365125"/>
          </a:xfrm>
        </p:spPr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53454" y="1762164"/>
            <a:ext cx="596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Analisi dei bisogni e Interazione con diverse figure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0355">
            <a:off x="7921868" y="3558656"/>
            <a:ext cx="2477233" cy="206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464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Grazie Per l’Attenzione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94380">
            <a:off x="4586714" y="2438399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4177" cy="365125"/>
          </a:xfrm>
        </p:spPr>
        <p:txBody>
          <a:bodyPr/>
          <a:lstStyle/>
          <a:p>
            <a:r>
              <a:rPr lang="en-US" dirty="0" err="1"/>
              <a:t>EP_Area</a:t>
            </a:r>
            <a:r>
              <a:rPr lang="en-US" dirty="0"/>
              <a:t> </a:t>
            </a:r>
            <a:r>
              <a:rPr lang="en-US" dirty="0" err="1"/>
              <a:t>Traffico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9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6388" y="-53242"/>
            <a:ext cx="10018713" cy="1752599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dello Psicologo de Traffico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4163" y="1626576"/>
            <a:ext cx="9770938" cy="4294798"/>
          </a:xfrm>
        </p:spPr>
        <p:txBody>
          <a:bodyPr numCol="2">
            <a:normAutofit lnSpcReduction="10000"/>
          </a:bodyPr>
          <a:lstStyle/>
          <a:p>
            <a:r>
              <a:rPr lang="it-IT" sz="2000" dirty="0"/>
              <a:t>Lavoro in team</a:t>
            </a:r>
          </a:p>
          <a:p>
            <a:r>
              <a:rPr lang="it-IT" sz="2000" dirty="0"/>
              <a:t>Progettare </a:t>
            </a:r>
          </a:p>
          <a:p>
            <a:r>
              <a:rPr lang="it-IT" sz="2000" dirty="0"/>
              <a:t>Gestire il gruppo</a:t>
            </a:r>
          </a:p>
          <a:p>
            <a:r>
              <a:rPr lang="it-IT" sz="2000" dirty="0"/>
              <a:t>Rapporto con l’ente e/o diverse figure professionali </a:t>
            </a:r>
          </a:p>
          <a:p>
            <a:r>
              <a:rPr lang="it-IT" sz="2000" dirty="0"/>
              <a:t>Elaborazione dei dati </a:t>
            </a:r>
          </a:p>
          <a:p>
            <a:r>
              <a:rPr lang="it-IT" sz="2000" dirty="0"/>
              <a:t>Osservazione ambientale</a:t>
            </a:r>
          </a:p>
          <a:p>
            <a:r>
              <a:rPr lang="it-IT" sz="2000" dirty="0"/>
              <a:t>Conoscenza degli strumenti </a:t>
            </a:r>
          </a:p>
          <a:p>
            <a:r>
              <a:rPr lang="it-IT" sz="2000" dirty="0"/>
              <a:t>Autonomia  </a:t>
            </a:r>
          </a:p>
          <a:p>
            <a:r>
              <a:rPr lang="it-IT" sz="2000" dirty="0"/>
              <a:t>Problem Solving</a:t>
            </a:r>
          </a:p>
          <a:p>
            <a:r>
              <a:rPr lang="it-IT" sz="2000" dirty="0"/>
              <a:t>Flessibilità </a:t>
            </a:r>
          </a:p>
          <a:p>
            <a:r>
              <a:rPr lang="it-IT" sz="2000" dirty="0"/>
              <a:t>Creatività </a:t>
            </a:r>
          </a:p>
          <a:p>
            <a:r>
              <a:rPr lang="it-IT" sz="2000" dirty="0"/>
              <a:t>Analisi dei bisogni</a:t>
            </a:r>
          </a:p>
          <a:p>
            <a:r>
              <a:rPr lang="it-IT" sz="2000" dirty="0"/>
              <a:t>Contatto e ascolto con l’utente</a:t>
            </a:r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264" y="6492875"/>
            <a:ext cx="7084177" cy="365125"/>
          </a:xfrm>
        </p:spPr>
        <p:txBody>
          <a:bodyPr/>
          <a:lstStyle/>
          <a:p>
            <a:r>
              <a:rPr lang="en-US" dirty="0" err="1"/>
              <a:t>EP_Area</a:t>
            </a:r>
            <a:r>
              <a:rPr lang="en-US" dirty="0"/>
              <a:t> </a:t>
            </a:r>
            <a:r>
              <a:rPr lang="en-US" dirty="0" err="1"/>
              <a:t>Traffico</a:t>
            </a:r>
            <a:endParaRPr lang="en-US" dirty="0"/>
          </a:p>
        </p:txBody>
      </p:sp>
      <p:pic>
        <p:nvPicPr>
          <p:cNvPr id="7170" name="Picture 2" descr="https://scontent-mxp1-1.xx.fbcdn.net/v/t35.0-12/18196041_10212888204623585_886856066_o.jpg?oh=69fb1c759fbd561d73aa00a9e7396b50&amp;oe=59033B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690">
            <a:off x="5894962" y="3569461"/>
            <a:ext cx="3710291" cy="2473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815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4432912" cy="1151792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4542" y="2310981"/>
            <a:ext cx="10018713" cy="3124201"/>
          </a:xfrm>
        </p:spPr>
        <p:txBody>
          <a:bodyPr/>
          <a:lstStyle/>
          <a:p>
            <a:r>
              <a:rPr lang="it-IT" dirty="0"/>
              <a:t>Interfacciarsi con l’utente</a:t>
            </a:r>
          </a:p>
          <a:p>
            <a:r>
              <a:rPr lang="it-IT" dirty="0"/>
              <a:t>Creazione di un progetto per studenti </a:t>
            </a:r>
          </a:p>
          <a:p>
            <a:pPr marL="0" indent="0">
              <a:buNone/>
            </a:pPr>
            <a:r>
              <a:rPr lang="it-IT" dirty="0"/>
              <a:t>     della scuola secondaria</a:t>
            </a:r>
          </a:p>
          <a:p>
            <a:r>
              <a:rPr lang="it-IT" dirty="0"/>
              <a:t>Utilizzo di strumenti creativi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4177" cy="365125"/>
          </a:xfrm>
        </p:spPr>
        <p:txBody>
          <a:bodyPr/>
          <a:lstStyle/>
          <a:p>
            <a:r>
              <a:rPr lang="en-US" dirty="0" err="1"/>
              <a:t>EP_Area</a:t>
            </a:r>
            <a:r>
              <a:rPr lang="en-US" dirty="0"/>
              <a:t> </a:t>
            </a:r>
            <a:r>
              <a:rPr lang="en-US" dirty="0" err="1"/>
              <a:t>Traffico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5917224" y="1603095"/>
            <a:ext cx="5810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Progettazione e Creatività </a:t>
            </a:r>
          </a:p>
        </p:txBody>
      </p:sp>
      <p:pic>
        <p:nvPicPr>
          <p:cNvPr id="2050" name="Picture 2" descr="Risultati immagini per ragazzi b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034">
            <a:off x="6882765" y="3063213"/>
            <a:ext cx="4095750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1035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00048"/>
            <a:ext cx="4432912" cy="1151792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I-Drive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2279" y="2651446"/>
            <a:ext cx="10018713" cy="3124201"/>
          </a:xfrm>
        </p:spPr>
        <p:txBody>
          <a:bodyPr/>
          <a:lstStyle/>
          <a:p>
            <a:r>
              <a:rPr lang="it-IT" dirty="0"/>
              <a:t>Interazione tra due figure professionali: </a:t>
            </a:r>
          </a:p>
          <a:p>
            <a:pPr marL="0" indent="0">
              <a:buNone/>
            </a:pPr>
            <a:r>
              <a:rPr lang="it-IT" dirty="0"/>
              <a:t>     Psicologo e Ingegnere</a:t>
            </a:r>
          </a:p>
          <a:p>
            <a:r>
              <a:rPr lang="it-IT" dirty="0"/>
              <a:t>Ambiente: struttura del laboratorio </a:t>
            </a:r>
          </a:p>
          <a:p>
            <a:r>
              <a:rPr lang="it-IT" dirty="0"/>
              <a:t>Strumento: simulatore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540988"/>
            <a:ext cx="7084177" cy="365125"/>
          </a:xfrm>
        </p:spPr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5917224" y="1023101"/>
            <a:ext cx="61302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Osservazione </a:t>
            </a:r>
          </a:p>
          <a:p>
            <a:pPr algn="ctr"/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di un esperimento alla guida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876788" y="986266"/>
            <a:ext cx="4340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Collaborazione con il Politecnico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1221" r="6431"/>
          <a:stretch/>
        </p:blipFill>
        <p:spPr>
          <a:xfrm rot="5869302">
            <a:off x="7808416" y="2836285"/>
            <a:ext cx="3778045" cy="2937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833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4432912" cy="1151792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Guida-ti all’esame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Training sulla riduzione dell’ansia </a:t>
            </a:r>
            <a:r>
              <a:rPr lang="it-IT" dirty="0" err="1"/>
              <a:t>pre</a:t>
            </a:r>
            <a:r>
              <a:rPr lang="it-IT" dirty="0"/>
              <a:t> esame di guida</a:t>
            </a:r>
          </a:p>
          <a:p>
            <a:r>
              <a:rPr lang="it-IT" dirty="0"/>
              <a:t>Progettazione attività: Narrazione; Respirazione quadrata; Self talk; Simulatore</a:t>
            </a:r>
          </a:p>
          <a:p>
            <a:r>
              <a:rPr lang="it-IT" dirty="0"/>
              <a:t>Gruppo come risorsa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4177" cy="365125"/>
          </a:xfrm>
        </p:spPr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6748385" y="1571938"/>
            <a:ext cx="4467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Gestione del gruppo</a:t>
            </a:r>
          </a:p>
        </p:txBody>
      </p:sp>
      <p:pic>
        <p:nvPicPr>
          <p:cNvPr id="8" name="Immagine 7"/>
          <p:cNvPicPr/>
          <p:nvPr/>
        </p:nvPicPr>
        <p:blipFill>
          <a:blip r:embed="rId2"/>
          <a:stretch>
            <a:fillRect/>
          </a:stretch>
        </p:blipFill>
        <p:spPr bwMode="auto">
          <a:xfrm rot="434694">
            <a:off x="8703383" y="4203373"/>
            <a:ext cx="2453957" cy="250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911254" y="6297440"/>
            <a:ext cx="18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®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70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8278" y="1905321"/>
            <a:ext cx="10018713" cy="3124201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Contatto con l’ente </a:t>
            </a:r>
          </a:p>
          <a:p>
            <a:r>
              <a:rPr lang="it-IT" dirty="0"/>
              <a:t>Osservazione di distrazione psicologico-emotive</a:t>
            </a:r>
          </a:p>
          <a:p>
            <a:r>
              <a:rPr lang="it-IT" dirty="0"/>
              <a:t>Progettazione intervento di prevenzione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4177" cy="365125"/>
          </a:xfrm>
        </p:spPr>
        <p:txBody>
          <a:bodyPr/>
          <a:lstStyle/>
          <a:p>
            <a:r>
              <a:rPr lang="en-US" dirty="0" err="1"/>
              <a:t>EP_Area</a:t>
            </a:r>
            <a:r>
              <a:rPr lang="en-US" dirty="0"/>
              <a:t> </a:t>
            </a:r>
            <a:r>
              <a:rPr lang="en-US" dirty="0" err="1"/>
              <a:t>Traffico</a:t>
            </a:r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488372" y="1461309"/>
            <a:ext cx="5004412" cy="8880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Osservazione (comportamenti)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84310" y="579827"/>
            <a:ext cx="5004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Distrazione alla Guida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2091">
            <a:off x="6964753" y="3753181"/>
            <a:ext cx="4382046" cy="2735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315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695" y="1778976"/>
            <a:ext cx="5004412" cy="888023"/>
          </a:xfrm>
        </p:spPr>
        <p:txBody>
          <a:bodyPr/>
          <a:lstStyle/>
          <a:p>
            <a:r>
              <a:rPr lang="it-IT" sz="4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Autonomia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Contatto con l’ente</a:t>
            </a:r>
          </a:p>
          <a:p>
            <a:r>
              <a:rPr lang="it-IT" dirty="0"/>
              <a:t>Approfondimento contenuti specifici</a:t>
            </a:r>
          </a:p>
          <a:p>
            <a:r>
              <a:rPr lang="it-IT" dirty="0"/>
              <a:t>Analisi dei dati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4177" cy="365125"/>
          </a:xfrm>
        </p:spPr>
        <p:txBody>
          <a:bodyPr/>
          <a:lstStyle/>
          <a:p>
            <a:r>
              <a:rPr lang="en-US" dirty="0" err="1"/>
              <a:t>EP_Area</a:t>
            </a:r>
            <a:r>
              <a:rPr lang="en-US" dirty="0"/>
              <a:t> </a:t>
            </a:r>
            <a:r>
              <a:rPr lang="en-US" dirty="0" err="1"/>
              <a:t>Traffico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484310" y="627079"/>
            <a:ext cx="9077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Sicurezza</a:t>
            </a:r>
            <a:r>
              <a:rPr lang="it-IT" dirty="0"/>
              <a:t> </a:t>
            </a:r>
            <a:r>
              <a:rPr lang="it-IT" sz="4000" b="1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Stradale per Autotrasportatori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4100">
            <a:off x="6801336" y="2777314"/>
            <a:ext cx="4356647" cy="2903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692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9672" y="2389103"/>
            <a:ext cx="10018713" cy="3124201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Ipotesi: differenze emotive</a:t>
            </a:r>
          </a:p>
          <a:p>
            <a:r>
              <a:rPr lang="it-IT" dirty="0"/>
              <a:t>Creazione dello strumento </a:t>
            </a:r>
          </a:p>
          <a:p>
            <a:r>
              <a:rPr lang="it-IT" dirty="0"/>
              <a:t>Somministrazione del questionario </a:t>
            </a:r>
          </a:p>
          <a:p>
            <a:pPr marL="0" indent="0">
              <a:buNone/>
            </a:pPr>
            <a:r>
              <a:rPr lang="it-IT" dirty="0"/>
              <a:t>     ai pendolari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4177" cy="365125"/>
          </a:xfrm>
        </p:spPr>
        <p:txBody>
          <a:bodyPr/>
          <a:lstStyle/>
          <a:p>
            <a:r>
              <a:rPr lang="en-US" dirty="0" err="1"/>
              <a:t>EP_Area</a:t>
            </a:r>
            <a:r>
              <a:rPr lang="en-US" dirty="0"/>
              <a:t> </a:t>
            </a:r>
            <a:r>
              <a:rPr lang="en-US" dirty="0" err="1"/>
              <a:t>Traffico</a:t>
            </a:r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111350" y="1687429"/>
            <a:ext cx="5004412" cy="8880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Contatto con l’utente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82148" y="887995"/>
            <a:ext cx="2886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Metro Verde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b="15161"/>
          <a:stretch/>
        </p:blipFill>
        <p:spPr>
          <a:xfrm rot="21189687">
            <a:off x="6239358" y="2721197"/>
            <a:ext cx="5187174" cy="2460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235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4432912" cy="1151792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Idoneità alla Guida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6241" y="2926443"/>
            <a:ext cx="10018713" cy="3124201"/>
          </a:xfrm>
        </p:spPr>
        <p:txBody>
          <a:bodyPr/>
          <a:lstStyle/>
          <a:p>
            <a:r>
              <a:rPr lang="it-IT" dirty="0"/>
              <a:t>Osservazione colloquio iniziale</a:t>
            </a:r>
          </a:p>
          <a:p>
            <a:r>
              <a:rPr lang="it-IT" dirty="0"/>
              <a:t>Utilizzo test: Matrici di </a:t>
            </a:r>
            <a:r>
              <a:rPr lang="it-IT" dirty="0" err="1"/>
              <a:t>Raven</a:t>
            </a:r>
            <a:r>
              <a:rPr lang="it-IT" dirty="0"/>
              <a:t>; Vienna Test</a:t>
            </a:r>
          </a:p>
          <a:p>
            <a:r>
              <a:rPr lang="it-IT" dirty="0"/>
              <a:t>Griglia osservativa sul ruolo dello psicologo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4177" cy="365125"/>
          </a:xfrm>
        </p:spPr>
        <p:txBody>
          <a:bodyPr/>
          <a:lstStyle/>
          <a:p>
            <a:r>
              <a:rPr lang="en-US"/>
              <a:t>EP_Area Traffico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6007644" y="1571938"/>
            <a:ext cx="5949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Conoscenza degli </a:t>
            </a:r>
            <a:r>
              <a:rPr lang="it-IT" sz="4000" dirty="0" err="1">
                <a:solidFill>
                  <a:schemeClr val="accent1">
                    <a:lumMod val="50000"/>
                  </a:schemeClr>
                </a:solidFill>
              </a:rPr>
              <a:t>Stumenti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7727">
            <a:off x="7246108" y="2742202"/>
            <a:ext cx="4113812" cy="273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0499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136</TotalTime>
  <Words>256</Words>
  <Application>Microsoft Macintosh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Brush Script MT</vt:lpstr>
      <vt:lpstr>Calibri</vt:lpstr>
      <vt:lpstr>Corbel</vt:lpstr>
      <vt:lpstr>Parallasse</vt:lpstr>
      <vt:lpstr>EP – Psicologia Ambientale e del Traffico</vt:lpstr>
      <vt:lpstr>Competenze dello Psicologo de Traffico</vt:lpstr>
      <vt:lpstr>Bici a Scuola</vt:lpstr>
      <vt:lpstr>Progetto I-Drive</vt:lpstr>
      <vt:lpstr>Guida-ti all’esame</vt:lpstr>
      <vt:lpstr>PowerPoint Presentation</vt:lpstr>
      <vt:lpstr>Autonomia</vt:lpstr>
      <vt:lpstr>PowerPoint Presentation</vt:lpstr>
      <vt:lpstr>Idoneità alla Guida</vt:lpstr>
      <vt:lpstr>Il Traffico Fuori Da Scuola</vt:lpstr>
      <vt:lpstr>Grazie Per l’Attenzione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grecchi</dc:creator>
  <cp:lastModifiedBy>Microsoft Office User</cp:lastModifiedBy>
  <cp:revision>16</cp:revision>
  <dcterms:created xsi:type="dcterms:W3CDTF">2017-04-27T07:31:31Z</dcterms:created>
  <dcterms:modified xsi:type="dcterms:W3CDTF">2017-05-02T05:53:09Z</dcterms:modified>
</cp:coreProperties>
</file>